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9" r:id="rId2"/>
    <p:sldMasterId id="2147483697" r:id="rId3"/>
  </p:sldMasterIdLst>
  <p:notesMasterIdLst>
    <p:notesMasterId r:id="rId50"/>
  </p:notesMasterIdLst>
  <p:sldIdLst>
    <p:sldId id="329" r:id="rId4"/>
    <p:sldId id="993" r:id="rId5"/>
    <p:sldId id="987" r:id="rId6"/>
    <p:sldId id="868" r:id="rId7"/>
    <p:sldId id="873" r:id="rId8"/>
    <p:sldId id="893" r:id="rId9"/>
    <p:sldId id="886" r:id="rId10"/>
    <p:sldId id="978" r:id="rId11"/>
    <p:sldId id="986" r:id="rId12"/>
    <p:sldId id="929" r:id="rId13"/>
    <p:sldId id="967" r:id="rId14"/>
    <p:sldId id="934" r:id="rId15"/>
    <p:sldId id="937" r:id="rId16"/>
    <p:sldId id="938" r:id="rId17"/>
    <p:sldId id="939" r:id="rId18"/>
    <p:sldId id="940" r:id="rId19"/>
    <p:sldId id="981" r:id="rId20"/>
    <p:sldId id="936" r:id="rId21"/>
    <p:sldId id="943" r:id="rId22"/>
    <p:sldId id="1029" r:id="rId23"/>
    <p:sldId id="966" r:id="rId24"/>
    <p:sldId id="988" r:id="rId25"/>
    <p:sldId id="994" r:id="rId26"/>
    <p:sldId id="995" r:id="rId27"/>
    <p:sldId id="997" r:id="rId28"/>
    <p:sldId id="996" r:id="rId29"/>
    <p:sldId id="998" r:id="rId30"/>
    <p:sldId id="1025" r:id="rId31"/>
    <p:sldId id="1026" r:id="rId32"/>
    <p:sldId id="999" r:id="rId33"/>
    <p:sldId id="1027" r:id="rId34"/>
    <p:sldId id="1022" r:id="rId35"/>
    <p:sldId id="1023" r:id="rId36"/>
    <p:sldId id="1024" r:id="rId37"/>
    <p:sldId id="1028" r:id="rId38"/>
    <p:sldId id="1021" r:id="rId39"/>
    <p:sldId id="1030" r:id="rId40"/>
    <p:sldId id="1031" r:id="rId41"/>
    <p:sldId id="1020" r:id="rId42"/>
    <p:sldId id="1032" r:id="rId43"/>
    <p:sldId id="1033" r:id="rId44"/>
    <p:sldId id="1034" r:id="rId45"/>
    <p:sldId id="1019" r:id="rId46"/>
    <p:sldId id="325" r:id="rId47"/>
    <p:sldId id="944" r:id="rId48"/>
    <p:sldId id="97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stin J Baird" initials="AJB" lastIdx="2" clrIdx="0">
    <p:extLst>
      <p:ext uri="{19B8F6BF-5375-455C-9EA6-DF929625EA0E}">
        <p15:presenceInfo xmlns:p15="http://schemas.microsoft.com/office/powerpoint/2012/main" userId="S::abaird1@uw.edu::2624dfb3-9cde-4a4e-9bbd-7042e2edf71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AFDF"/>
    <a:srgbClr val="2E2161"/>
    <a:srgbClr val="2C6ACE"/>
    <a:srgbClr val="93B0CE"/>
    <a:srgbClr val="D24310"/>
    <a:srgbClr val="008C97"/>
    <a:srgbClr val="F5C001"/>
    <a:srgbClr val="333D47"/>
    <a:srgbClr val="3D2E69"/>
    <a:srgbClr val="6C2B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7"/>
  </p:normalViewPr>
  <p:slideViewPr>
    <p:cSldViewPr snapToGrid="0" snapToObjects="1">
      <p:cViewPr varScale="1">
        <p:scale>
          <a:sx n="113" d="100"/>
          <a:sy n="113" d="100"/>
        </p:scale>
        <p:origin x="216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933B4-1113-DE46-BE1E-AB37F36AE7F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73634D-3E5D-EC49-B258-74CBD3DF8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1839383-F057-3048-AD91-C3B2D0E98308}"/>
              </a:ext>
            </a:extLst>
          </p:cNvPr>
          <p:cNvSpPr/>
          <p:nvPr userDrawn="1"/>
        </p:nvSpPr>
        <p:spPr>
          <a:xfrm rot="10800000">
            <a:off x="2514" y="0"/>
            <a:ext cx="12223266" cy="6933460"/>
          </a:xfrm>
          <a:prstGeom prst="rect">
            <a:avLst/>
          </a:prstGeom>
          <a:gradFill>
            <a:gsLst>
              <a:gs pos="33000">
                <a:srgbClr val="35246C">
                  <a:alpha val="75000"/>
                </a:srgbClr>
              </a:gs>
              <a:gs pos="100000">
                <a:srgbClr val="77236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5883162" y="5870682"/>
            <a:ext cx="6351583" cy="1077418"/>
            <a:chOff x="6217708" y="5870682"/>
            <a:chExt cx="6017037" cy="1020669"/>
          </a:xfrm>
        </p:grpSpPr>
        <p:sp>
          <p:nvSpPr>
            <p:cNvPr id="18" name="Rectangle 19">
              <a:extLst>
                <a:ext uri="{FF2B5EF4-FFF2-40B4-BE49-F238E27FC236}">
                  <a16:creationId xmlns:a16="http://schemas.microsoft.com/office/drawing/2014/main" id="{1D57C588-67DA-944C-9093-5A6A4326EF68}"/>
                </a:ext>
              </a:extLst>
            </p:cNvPr>
            <p:cNvSpPr/>
            <p:nvPr/>
          </p:nvSpPr>
          <p:spPr>
            <a:xfrm rot="10800000">
              <a:off x="6217708" y="5870682"/>
              <a:ext cx="6017037" cy="1020669"/>
            </a:xfrm>
            <a:custGeom>
              <a:avLst/>
              <a:gdLst>
                <a:gd name="connsiteX0" fmla="*/ 0 w 12202510"/>
                <a:gd name="connsiteY0" fmla="*/ 0 h 620726"/>
                <a:gd name="connsiteX1" fmla="*/ 12202510 w 12202510"/>
                <a:gd name="connsiteY1" fmla="*/ 0 h 620726"/>
                <a:gd name="connsiteX2" fmla="*/ 12202510 w 12202510"/>
                <a:gd name="connsiteY2" fmla="*/ 620726 h 620726"/>
                <a:gd name="connsiteX3" fmla="*/ 0 w 12202510"/>
                <a:gd name="connsiteY3" fmla="*/ 620726 h 620726"/>
                <a:gd name="connsiteX4" fmla="*/ 0 w 12202510"/>
                <a:gd name="connsiteY4" fmla="*/ 0 h 620726"/>
                <a:gd name="connsiteX0" fmla="*/ 12700 w 12215210"/>
                <a:gd name="connsiteY0" fmla="*/ 0 h 1243026"/>
                <a:gd name="connsiteX1" fmla="*/ 12215210 w 12215210"/>
                <a:gd name="connsiteY1" fmla="*/ 0 h 1243026"/>
                <a:gd name="connsiteX2" fmla="*/ 12215210 w 12215210"/>
                <a:gd name="connsiteY2" fmla="*/ 620726 h 1243026"/>
                <a:gd name="connsiteX3" fmla="*/ 0 w 12215210"/>
                <a:gd name="connsiteY3" fmla="*/ 1243026 h 1243026"/>
                <a:gd name="connsiteX4" fmla="*/ 12700 w 12215210"/>
                <a:gd name="connsiteY4" fmla="*/ 0 h 1243026"/>
                <a:gd name="connsiteX0" fmla="*/ 12700 w 12227910"/>
                <a:gd name="connsiteY0" fmla="*/ 0 h 1243026"/>
                <a:gd name="connsiteX1" fmla="*/ 12215210 w 12227910"/>
                <a:gd name="connsiteY1" fmla="*/ 0 h 1243026"/>
                <a:gd name="connsiteX2" fmla="*/ 12227910 w 12227910"/>
                <a:gd name="connsiteY2" fmla="*/ 468326 h 1243026"/>
                <a:gd name="connsiteX3" fmla="*/ 0 w 12227910"/>
                <a:gd name="connsiteY3" fmla="*/ 1243026 h 1243026"/>
                <a:gd name="connsiteX4" fmla="*/ 12700 w 12227910"/>
                <a:gd name="connsiteY4" fmla="*/ 0 h 1243026"/>
                <a:gd name="connsiteX0" fmla="*/ 12700 w 12227910"/>
                <a:gd name="connsiteY0" fmla="*/ 0 h 1090626"/>
                <a:gd name="connsiteX1" fmla="*/ 12215210 w 12227910"/>
                <a:gd name="connsiteY1" fmla="*/ 0 h 1090626"/>
                <a:gd name="connsiteX2" fmla="*/ 12227910 w 12227910"/>
                <a:gd name="connsiteY2" fmla="*/ 468326 h 1090626"/>
                <a:gd name="connsiteX3" fmla="*/ 0 w 12227910"/>
                <a:gd name="connsiteY3" fmla="*/ 1090626 h 1090626"/>
                <a:gd name="connsiteX4" fmla="*/ 12700 w 12227910"/>
                <a:gd name="connsiteY4" fmla="*/ 0 h 1090626"/>
                <a:gd name="connsiteX0" fmla="*/ 0 w 12215210"/>
                <a:gd name="connsiteY0" fmla="*/ 0 h 963626"/>
                <a:gd name="connsiteX1" fmla="*/ 12202510 w 12215210"/>
                <a:gd name="connsiteY1" fmla="*/ 0 h 963626"/>
                <a:gd name="connsiteX2" fmla="*/ 12215210 w 12215210"/>
                <a:gd name="connsiteY2" fmla="*/ 468326 h 963626"/>
                <a:gd name="connsiteX3" fmla="*/ 0 w 12215210"/>
                <a:gd name="connsiteY3" fmla="*/ 963626 h 963626"/>
                <a:gd name="connsiteX4" fmla="*/ 0 w 12215210"/>
                <a:gd name="connsiteY4" fmla="*/ 0 h 963626"/>
                <a:gd name="connsiteX0" fmla="*/ 0 w 12215210"/>
                <a:gd name="connsiteY0" fmla="*/ 0 h 963626"/>
                <a:gd name="connsiteX1" fmla="*/ 12202510 w 12215210"/>
                <a:gd name="connsiteY1" fmla="*/ 0 h 963626"/>
                <a:gd name="connsiteX2" fmla="*/ 12215210 w 12215210"/>
                <a:gd name="connsiteY2" fmla="*/ 430226 h 963626"/>
                <a:gd name="connsiteX3" fmla="*/ 0 w 12215210"/>
                <a:gd name="connsiteY3" fmla="*/ 963626 h 963626"/>
                <a:gd name="connsiteX4" fmla="*/ 0 w 12215210"/>
                <a:gd name="connsiteY4" fmla="*/ 0 h 963626"/>
                <a:gd name="connsiteX0" fmla="*/ 0 w 12215210"/>
                <a:gd name="connsiteY0" fmla="*/ 304800 h 1268426"/>
                <a:gd name="connsiteX1" fmla="*/ 7186010 w 12215210"/>
                <a:gd name="connsiteY1" fmla="*/ 0 h 1268426"/>
                <a:gd name="connsiteX2" fmla="*/ 12215210 w 12215210"/>
                <a:gd name="connsiteY2" fmla="*/ 735026 h 1268426"/>
                <a:gd name="connsiteX3" fmla="*/ 0 w 12215210"/>
                <a:gd name="connsiteY3" fmla="*/ 1268426 h 1268426"/>
                <a:gd name="connsiteX4" fmla="*/ 0 w 12215210"/>
                <a:gd name="connsiteY4" fmla="*/ 304800 h 1268426"/>
                <a:gd name="connsiteX0" fmla="*/ 0 w 7186010"/>
                <a:gd name="connsiteY0" fmla="*/ 304800 h 1268426"/>
                <a:gd name="connsiteX1" fmla="*/ 7186010 w 7186010"/>
                <a:gd name="connsiteY1" fmla="*/ 0 h 1268426"/>
                <a:gd name="connsiteX2" fmla="*/ 6576410 w 7186010"/>
                <a:gd name="connsiteY2" fmla="*/ 138126 h 1268426"/>
                <a:gd name="connsiteX3" fmla="*/ 0 w 7186010"/>
                <a:gd name="connsiteY3" fmla="*/ 1268426 h 1268426"/>
                <a:gd name="connsiteX4" fmla="*/ 0 w 7186010"/>
                <a:gd name="connsiteY4" fmla="*/ 304800 h 1268426"/>
                <a:gd name="connsiteX0" fmla="*/ 0 w 7186010"/>
                <a:gd name="connsiteY0" fmla="*/ 304800 h 1458926"/>
                <a:gd name="connsiteX1" fmla="*/ 7186010 w 7186010"/>
                <a:gd name="connsiteY1" fmla="*/ 0 h 1458926"/>
                <a:gd name="connsiteX2" fmla="*/ 6576410 w 7186010"/>
                <a:gd name="connsiteY2" fmla="*/ 138126 h 1458926"/>
                <a:gd name="connsiteX3" fmla="*/ 0 w 7186010"/>
                <a:gd name="connsiteY3" fmla="*/ 1458926 h 1458926"/>
                <a:gd name="connsiteX4" fmla="*/ 0 w 7186010"/>
                <a:gd name="connsiteY4" fmla="*/ 304800 h 1458926"/>
                <a:gd name="connsiteX0" fmla="*/ 0 w 7186010"/>
                <a:gd name="connsiteY0" fmla="*/ 304800 h 1458926"/>
                <a:gd name="connsiteX1" fmla="*/ 7186010 w 7186010"/>
                <a:gd name="connsiteY1" fmla="*/ 0 h 1458926"/>
                <a:gd name="connsiteX2" fmla="*/ 5966810 w 7186010"/>
                <a:gd name="connsiteY2" fmla="*/ 315926 h 1458926"/>
                <a:gd name="connsiteX3" fmla="*/ 0 w 7186010"/>
                <a:gd name="connsiteY3" fmla="*/ 1458926 h 1458926"/>
                <a:gd name="connsiteX4" fmla="*/ 0 w 7186010"/>
                <a:gd name="connsiteY4" fmla="*/ 304800 h 1458926"/>
                <a:gd name="connsiteX0" fmla="*/ 0 w 5966810"/>
                <a:gd name="connsiteY0" fmla="*/ 0 h 1154126"/>
                <a:gd name="connsiteX1" fmla="*/ 4823810 w 5966810"/>
                <a:gd name="connsiteY1" fmla="*/ 12700 h 1154126"/>
                <a:gd name="connsiteX2" fmla="*/ 5966810 w 5966810"/>
                <a:gd name="connsiteY2" fmla="*/ 11126 h 1154126"/>
                <a:gd name="connsiteX3" fmla="*/ 0 w 5966810"/>
                <a:gd name="connsiteY3" fmla="*/ 1154126 h 1154126"/>
                <a:gd name="connsiteX4" fmla="*/ 0 w 5966810"/>
                <a:gd name="connsiteY4" fmla="*/ 0 h 115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6810" h="1154126">
                  <a:moveTo>
                    <a:pt x="0" y="0"/>
                  </a:moveTo>
                  <a:lnTo>
                    <a:pt x="4823810" y="12700"/>
                  </a:lnTo>
                  <a:lnTo>
                    <a:pt x="5966810" y="11126"/>
                  </a:lnTo>
                  <a:lnTo>
                    <a:pt x="0" y="1154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D75B2378-E6C7-E04A-B0F6-CC1B779EC5B1}"/>
                </a:ext>
              </a:extLst>
            </p:cNvPr>
            <p:cNvSpPr/>
            <p:nvPr/>
          </p:nvSpPr>
          <p:spPr>
            <a:xfrm rot="10800000">
              <a:off x="6781289" y="5953157"/>
              <a:ext cx="5420648" cy="919504"/>
            </a:xfrm>
            <a:custGeom>
              <a:avLst/>
              <a:gdLst>
                <a:gd name="connsiteX0" fmla="*/ 0 w 12202510"/>
                <a:gd name="connsiteY0" fmla="*/ 0 h 620726"/>
                <a:gd name="connsiteX1" fmla="*/ 12202510 w 12202510"/>
                <a:gd name="connsiteY1" fmla="*/ 0 h 620726"/>
                <a:gd name="connsiteX2" fmla="*/ 12202510 w 12202510"/>
                <a:gd name="connsiteY2" fmla="*/ 620726 h 620726"/>
                <a:gd name="connsiteX3" fmla="*/ 0 w 12202510"/>
                <a:gd name="connsiteY3" fmla="*/ 620726 h 620726"/>
                <a:gd name="connsiteX4" fmla="*/ 0 w 12202510"/>
                <a:gd name="connsiteY4" fmla="*/ 0 h 620726"/>
                <a:gd name="connsiteX0" fmla="*/ 12700 w 12215210"/>
                <a:gd name="connsiteY0" fmla="*/ 0 h 1243026"/>
                <a:gd name="connsiteX1" fmla="*/ 12215210 w 12215210"/>
                <a:gd name="connsiteY1" fmla="*/ 0 h 1243026"/>
                <a:gd name="connsiteX2" fmla="*/ 12215210 w 12215210"/>
                <a:gd name="connsiteY2" fmla="*/ 620726 h 1243026"/>
                <a:gd name="connsiteX3" fmla="*/ 0 w 12215210"/>
                <a:gd name="connsiteY3" fmla="*/ 1243026 h 1243026"/>
                <a:gd name="connsiteX4" fmla="*/ 12700 w 12215210"/>
                <a:gd name="connsiteY4" fmla="*/ 0 h 1243026"/>
                <a:gd name="connsiteX0" fmla="*/ 12700 w 12227910"/>
                <a:gd name="connsiteY0" fmla="*/ 0 h 1243026"/>
                <a:gd name="connsiteX1" fmla="*/ 12215210 w 12227910"/>
                <a:gd name="connsiteY1" fmla="*/ 0 h 1243026"/>
                <a:gd name="connsiteX2" fmla="*/ 12227910 w 12227910"/>
                <a:gd name="connsiteY2" fmla="*/ 468326 h 1243026"/>
                <a:gd name="connsiteX3" fmla="*/ 0 w 12227910"/>
                <a:gd name="connsiteY3" fmla="*/ 1243026 h 1243026"/>
                <a:gd name="connsiteX4" fmla="*/ 12700 w 12227910"/>
                <a:gd name="connsiteY4" fmla="*/ 0 h 1243026"/>
                <a:gd name="connsiteX0" fmla="*/ 12700 w 12227910"/>
                <a:gd name="connsiteY0" fmla="*/ 0 h 1090626"/>
                <a:gd name="connsiteX1" fmla="*/ 12215210 w 12227910"/>
                <a:gd name="connsiteY1" fmla="*/ 0 h 1090626"/>
                <a:gd name="connsiteX2" fmla="*/ 12227910 w 12227910"/>
                <a:gd name="connsiteY2" fmla="*/ 468326 h 1090626"/>
                <a:gd name="connsiteX3" fmla="*/ 0 w 12227910"/>
                <a:gd name="connsiteY3" fmla="*/ 1090626 h 1090626"/>
                <a:gd name="connsiteX4" fmla="*/ 12700 w 12227910"/>
                <a:gd name="connsiteY4" fmla="*/ 0 h 1090626"/>
                <a:gd name="connsiteX0" fmla="*/ 0 w 12215210"/>
                <a:gd name="connsiteY0" fmla="*/ 0 h 963626"/>
                <a:gd name="connsiteX1" fmla="*/ 12202510 w 12215210"/>
                <a:gd name="connsiteY1" fmla="*/ 0 h 963626"/>
                <a:gd name="connsiteX2" fmla="*/ 12215210 w 12215210"/>
                <a:gd name="connsiteY2" fmla="*/ 468326 h 963626"/>
                <a:gd name="connsiteX3" fmla="*/ 0 w 12215210"/>
                <a:gd name="connsiteY3" fmla="*/ 963626 h 963626"/>
                <a:gd name="connsiteX4" fmla="*/ 0 w 12215210"/>
                <a:gd name="connsiteY4" fmla="*/ 0 h 963626"/>
                <a:gd name="connsiteX0" fmla="*/ 0 w 12215210"/>
                <a:gd name="connsiteY0" fmla="*/ 0 h 963626"/>
                <a:gd name="connsiteX1" fmla="*/ 12202510 w 12215210"/>
                <a:gd name="connsiteY1" fmla="*/ 0 h 963626"/>
                <a:gd name="connsiteX2" fmla="*/ 12215210 w 12215210"/>
                <a:gd name="connsiteY2" fmla="*/ 430226 h 963626"/>
                <a:gd name="connsiteX3" fmla="*/ 0 w 12215210"/>
                <a:gd name="connsiteY3" fmla="*/ 963626 h 963626"/>
                <a:gd name="connsiteX4" fmla="*/ 0 w 12215210"/>
                <a:gd name="connsiteY4" fmla="*/ 0 h 963626"/>
                <a:gd name="connsiteX0" fmla="*/ 0 w 12215210"/>
                <a:gd name="connsiteY0" fmla="*/ 304800 h 1268426"/>
                <a:gd name="connsiteX1" fmla="*/ 7186010 w 12215210"/>
                <a:gd name="connsiteY1" fmla="*/ 0 h 1268426"/>
                <a:gd name="connsiteX2" fmla="*/ 12215210 w 12215210"/>
                <a:gd name="connsiteY2" fmla="*/ 735026 h 1268426"/>
                <a:gd name="connsiteX3" fmla="*/ 0 w 12215210"/>
                <a:gd name="connsiteY3" fmla="*/ 1268426 h 1268426"/>
                <a:gd name="connsiteX4" fmla="*/ 0 w 12215210"/>
                <a:gd name="connsiteY4" fmla="*/ 304800 h 1268426"/>
                <a:gd name="connsiteX0" fmla="*/ 0 w 7186010"/>
                <a:gd name="connsiteY0" fmla="*/ 304800 h 1268426"/>
                <a:gd name="connsiteX1" fmla="*/ 7186010 w 7186010"/>
                <a:gd name="connsiteY1" fmla="*/ 0 h 1268426"/>
                <a:gd name="connsiteX2" fmla="*/ 6576410 w 7186010"/>
                <a:gd name="connsiteY2" fmla="*/ 138126 h 1268426"/>
                <a:gd name="connsiteX3" fmla="*/ 0 w 7186010"/>
                <a:gd name="connsiteY3" fmla="*/ 1268426 h 1268426"/>
                <a:gd name="connsiteX4" fmla="*/ 0 w 7186010"/>
                <a:gd name="connsiteY4" fmla="*/ 304800 h 1268426"/>
                <a:gd name="connsiteX0" fmla="*/ 0 w 7186010"/>
                <a:gd name="connsiteY0" fmla="*/ 304800 h 1458926"/>
                <a:gd name="connsiteX1" fmla="*/ 7186010 w 7186010"/>
                <a:gd name="connsiteY1" fmla="*/ 0 h 1458926"/>
                <a:gd name="connsiteX2" fmla="*/ 6576410 w 7186010"/>
                <a:gd name="connsiteY2" fmla="*/ 138126 h 1458926"/>
                <a:gd name="connsiteX3" fmla="*/ 0 w 7186010"/>
                <a:gd name="connsiteY3" fmla="*/ 1458926 h 1458926"/>
                <a:gd name="connsiteX4" fmla="*/ 0 w 7186010"/>
                <a:gd name="connsiteY4" fmla="*/ 304800 h 1458926"/>
                <a:gd name="connsiteX0" fmla="*/ 0 w 7186010"/>
                <a:gd name="connsiteY0" fmla="*/ 304800 h 1458926"/>
                <a:gd name="connsiteX1" fmla="*/ 7186010 w 7186010"/>
                <a:gd name="connsiteY1" fmla="*/ 0 h 1458926"/>
                <a:gd name="connsiteX2" fmla="*/ 5966810 w 7186010"/>
                <a:gd name="connsiteY2" fmla="*/ 315926 h 1458926"/>
                <a:gd name="connsiteX3" fmla="*/ 0 w 7186010"/>
                <a:gd name="connsiteY3" fmla="*/ 1458926 h 1458926"/>
                <a:gd name="connsiteX4" fmla="*/ 0 w 7186010"/>
                <a:gd name="connsiteY4" fmla="*/ 304800 h 1458926"/>
                <a:gd name="connsiteX0" fmla="*/ 0 w 5966810"/>
                <a:gd name="connsiteY0" fmla="*/ 0 h 1154126"/>
                <a:gd name="connsiteX1" fmla="*/ 4823810 w 5966810"/>
                <a:gd name="connsiteY1" fmla="*/ 12700 h 1154126"/>
                <a:gd name="connsiteX2" fmla="*/ 5966810 w 5966810"/>
                <a:gd name="connsiteY2" fmla="*/ 11126 h 1154126"/>
                <a:gd name="connsiteX3" fmla="*/ 0 w 5966810"/>
                <a:gd name="connsiteY3" fmla="*/ 1154126 h 1154126"/>
                <a:gd name="connsiteX4" fmla="*/ 0 w 5966810"/>
                <a:gd name="connsiteY4" fmla="*/ 0 h 115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6810" h="1154126">
                  <a:moveTo>
                    <a:pt x="0" y="0"/>
                  </a:moveTo>
                  <a:lnTo>
                    <a:pt x="4823810" y="12700"/>
                  </a:lnTo>
                  <a:lnTo>
                    <a:pt x="5966810" y="11126"/>
                  </a:lnTo>
                  <a:lnTo>
                    <a:pt x="0" y="1154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23819A9-C37F-B54D-AA89-A1941DEE8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9000"/>
            </a:blip>
            <a:stretch>
              <a:fillRect/>
            </a:stretch>
          </p:blipFill>
          <p:spPr>
            <a:xfrm>
              <a:off x="10210800" y="6393717"/>
              <a:ext cx="1672366" cy="222982"/>
            </a:xfrm>
            <a:prstGeom prst="rect">
              <a:avLst/>
            </a:prstGeom>
          </p:spPr>
        </p:pic>
      </p:grpSp>
      <p:sp>
        <p:nvSpPr>
          <p:cNvPr id="20" name="Rectangle 2">
            <a:extLst>
              <a:ext uri="{FF2B5EF4-FFF2-40B4-BE49-F238E27FC236}">
                <a16:creationId xmlns:a16="http://schemas.microsoft.com/office/drawing/2014/main" id="{9FCF5C50-BE6E-184D-9EA9-1DE1F51EC7D7}"/>
              </a:ext>
            </a:extLst>
          </p:cNvPr>
          <p:cNvSpPr/>
          <p:nvPr userDrawn="1"/>
        </p:nvSpPr>
        <p:spPr>
          <a:xfrm>
            <a:off x="457200" y="3661682"/>
            <a:ext cx="506641" cy="62223"/>
          </a:xfrm>
          <a:custGeom>
            <a:avLst/>
            <a:gdLst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522486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6216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8121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8756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50661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8836"/>
              <a:gd name="connsiteY0" fmla="*/ 0 h 77345"/>
              <a:gd name="connsiteX1" fmla="*/ 528836 w 528836"/>
              <a:gd name="connsiteY1" fmla="*/ 0 h 77345"/>
              <a:gd name="connsiteX2" fmla="*/ 506611 w 528836"/>
              <a:gd name="connsiteY2" fmla="*/ 77345 h 77345"/>
              <a:gd name="connsiteX3" fmla="*/ 0 w 528836"/>
              <a:gd name="connsiteY3" fmla="*/ 77345 h 77345"/>
              <a:gd name="connsiteX4" fmla="*/ 0 w 528836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06611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22486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19311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361" h="77345">
                <a:moveTo>
                  <a:pt x="0" y="0"/>
                </a:moveTo>
                <a:lnTo>
                  <a:pt x="538361" y="0"/>
                </a:lnTo>
                <a:lnTo>
                  <a:pt x="519311" y="77345"/>
                </a:lnTo>
                <a:lnTo>
                  <a:pt x="0" y="77345"/>
                </a:lnTo>
                <a:lnTo>
                  <a:pt x="0" y="0"/>
                </a:lnTo>
                <a:close/>
              </a:path>
            </a:pathLst>
          </a:custGeom>
          <a:solidFill>
            <a:srgbClr val="F5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85282" y="1404506"/>
            <a:ext cx="11476979" cy="1967323"/>
          </a:xfrm>
        </p:spPr>
        <p:txBody>
          <a:bodyPr anchor="b" anchorCtr="0">
            <a:normAutofit/>
          </a:bodyPr>
          <a:lstStyle>
            <a:lvl1pPr>
              <a:defRPr sz="6600" b="0" i="0" cap="none" baseline="0">
                <a:solidFill>
                  <a:schemeClr val="bg1"/>
                </a:solidFill>
                <a:effectLst/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PRESENTATION TITLE SLIDE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67527" y="4199867"/>
            <a:ext cx="8842883" cy="3302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800" b="0" i="0" cap="all" baseline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Content owner/department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67527" y="4544785"/>
            <a:ext cx="8842883" cy="4355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1600" b="0" i="0">
                <a:latin typeface="Encode Sans Normal Medium" charset="0"/>
                <a:ea typeface="Encode Sans Normal Medium" charset="0"/>
                <a:cs typeface="Encode Sans Normal Medium" charset="0"/>
              </a:defRPr>
            </a:lvl2pPr>
            <a:lvl3pPr marL="914400" indent="0">
              <a:buFontTx/>
              <a:buNone/>
              <a:defRPr sz="1600" b="0" i="0">
                <a:latin typeface="Encode Sans Normal Medium" charset="0"/>
                <a:ea typeface="Encode Sans Normal Medium" charset="0"/>
                <a:cs typeface="Encode Sans Normal Medium" charset="0"/>
              </a:defRPr>
            </a:lvl3pPr>
            <a:lvl4pPr marL="1371600" indent="0">
              <a:buFontTx/>
              <a:buNone/>
              <a:defRPr sz="1600" b="0" i="0">
                <a:latin typeface="Encode Sans Normal Medium" charset="0"/>
                <a:ea typeface="Encode Sans Normal Medium" charset="0"/>
                <a:cs typeface="Encode Sans Normal Medium" charset="0"/>
              </a:defRPr>
            </a:lvl4pPr>
            <a:lvl5pPr marL="1828800" indent="0">
              <a:buFontTx/>
              <a:buNone/>
              <a:defRPr sz="1600" b="0" i="0">
                <a:latin typeface="Encode Sans Normal Medium" charset="0"/>
                <a:ea typeface="Encode Sans Normal Medium" charset="0"/>
                <a:cs typeface="Encode Sans Normal Medium" charset="0"/>
              </a:defRPr>
            </a:lvl5pPr>
          </a:lstStyle>
          <a:p>
            <a:pPr lvl="0"/>
            <a:r>
              <a:rPr lang="en-US" dirty="0"/>
              <a:t>Month 0000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EEA593-83EF-FF4C-A571-8C3DEF4249D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80572" y="6452244"/>
            <a:ext cx="2410752" cy="2730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>
                <a:solidFill>
                  <a:srgbClr val="B5B4B4"/>
                </a:solidFill>
              </a:rPr>
              <a:t>CONFIDENTIAL – DO NOT DISTRIBUTE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44F5BB-131B-BC47-85A2-7AF786579D81}"/>
              </a:ext>
            </a:extLst>
          </p:cNvPr>
          <p:cNvSpPr txBox="1">
            <a:spLocks/>
          </p:cNvSpPr>
          <p:nvPr userDrawn="1"/>
        </p:nvSpPr>
        <p:spPr>
          <a:xfrm>
            <a:off x="548994" y="1437861"/>
            <a:ext cx="5639348" cy="78433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1247775" algn="l"/>
              </a:tabLst>
            </a:pPr>
            <a:endParaRPr lang="en-US" b="0" i="0">
              <a:solidFill>
                <a:srgbClr val="474747"/>
              </a:solidFill>
              <a:latin typeface="Calibri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388" y="546895"/>
            <a:ext cx="11484711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Text Slide With Bullet List #2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64388" y="1944218"/>
            <a:ext cx="11484712" cy="6026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 i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This is a sub header for 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743" y="2632135"/>
            <a:ext cx="5740835" cy="3525904"/>
          </a:xfrm>
          <a:prstGeom prst="rect">
            <a:avLst/>
          </a:prstGeom>
        </p:spPr>
        <p:txBody>
          <a:bodyPr>
            <a:normAutofit/>
          </a:bodyPr>
          <a:lstStyle>
            <a:lvl1pPr marL="233363" indent="-228600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tabLst>
                <a:tab pos="1247775" algn="l"/>
              </a:tabLst>
              <a:defRPr sz="2100" b="0" i="0">
                <a:solidFill>
                  <a:srgbClr val="333D47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687388" indent="-230188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tabLst/>
              <a:defRPr sz="2100" b="0" i="0">
                <a:solidFill>
                  <a:srgbClr val="333D47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1147763" marR="0" indent="-2286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charset="0"/>
              <a:buChar char="•"/>
              <a:tabLst/>
              <a:defRPr sz="2100" b="0" i="0">
                <a:solidFill>
                  <a:srgbClr val="333D47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2100" b="0" i="0">
                <a:latin typeface="Open Sans" charset="0"/>
                <a:ea typeface="Open Sans" charset="0"/>
                <a:cs typeface="Open Sans" charset="0"/>
              </a:defRPr>
            </a:lvl4pPr>
            <a:lvl5pPr>
              <a:defRPr sz="2100" b="0" i="0"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0"/>
            <a:r>
              <a:rPr lang="en-US" dirty="0"/>
              <a:t>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254750" y="2632135"/>
            <a:ext cx="5594350" cy="3525904"/>
          </a:xfrm>
          <a:prstGeom prst="rect">
            <a:avLst/>
          </a:prstGeom>
        </p:spPr>
        <p:txBody>
          <a:bodyPr>
            <a:normAutofit/>
          </a:bodyPr>
          <a:lstStyle>
            <a:lvl1pPr marL="233363" indent="-228600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tabLst>
                <a:tab pos="1247775" algn="l"/>
              </a:tabLst>
              <a:defRPr sz="2100" b="0" i="0">
                <a:solidFill>
                  <a:srgbClr val="333D47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687388" indent="-230188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tabLst/>
              <a:defRPr sz="2100" b="0" i="0">
                <a:solidFill>
                  <a:srgbClr val="333D47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1147763" marR="0" indent="-2286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charset="0"/>
              <a:buChar char="•"/>
              <a:tabLst/>
              <a:defRPr sz="2100" b="0" i="0">
                <a:solidFill>
                  <a:srgbClr val="333D47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2100" b="0" i="0">
                <a:latin typeface="Open Sans" charset="0"/>
                <a:ea typeface="Open Sans" charset="0"/>
                <a:cs typeface="Open Sans" charset="0"/>
              </a:defRPr>
            </a:lvl4pPr>
            <a:lvl5pPr>
              <a:defRPr sz="2100" b="0" i="0"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0"/>
            <a:r>
              <a:rPr lang="en-US" dirty="0"/>
              <a:t>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8C4377-3F3A-AA45-8985-7AA39054DF2F}"/>
              </a:ext>
            </a:extLst>
          </p:cNvPr>
          <p:cNvSpPr/>
          <p:nvPr userDrawn="1"/>
        </p:nvSpPr>
        <p:spPr>
          <a:xfrm rot="10800000">
            <a:off x="-30480" y="0"/>
            <a:ext cx="12252960" cy="91440"/>
          </a:xfrm>
          <a:prstGeom prst="rect">
            <a:avLst/>
          </a:prstGeom>
          <a:gradFill>
            <a:gsLst>
              <a:gs pos="33000">
                <a:srgbClr val="35246C"/>
              </a:gs>
              <a:gs pos="100000">
                <a:srgbClr val="77236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FCF5C50-BE6E-184D-9EA9-1DE1F51EC7D7}"/>
              </a:ext>
            </a:extLst>
          </p:cNvPr>
          <p:cNvSpPr/>
          <p:nvPr userDrawn="1"/>
        </p:nvSpPr>
        <p:spPr>
          <a:xfrm>
            <a:off x="457200" y="1532077"/>
            <a:ext cx="506641" cy="62223"/>
          </a:xfrm>
          <a:custGeom>
            <a:avLst/>
            <a:gdLst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522486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6216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8121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8756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50661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8836"/>
              <a:gd name="connsiteY0" fmla="*/ 0 h 77345"/>
              <a:gd name="connsiteX1" fmla="*/ 528836 w 528836"/>
              <a:gd name="connsiteY1" fmla="*/ 0 h 77345"/>
              <a:gd name="connsiteX2" fmla="*/ 506611 w 528836"/>
              <a:gd name="connsiteY2" fmla="*/ 77345 h 77345"/>
              <a:gd name="connsiteX3" fmla="*/ 0 w 528836"/>
              <a:gd name="connsiteY3" fmla="*/ 77345 h 77345"/>
              <a:gd name="connsiteX4" fmla="*/ 0 w 528836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06611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22486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19311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361" h="77345">
                <a:moveTo>
                  <a:pt x="0" y="0"/>
                </a:moveTo>
                <a:lnTo>
                  <a:pt x="538361" y="0"/>
                </a:lnTo>
                <a:lnTo>
                  <a:pt x="519311" y="77345"/>
                </a:lnTo>
                <a:lnTo>
                  <a:pt x="0" y="77345"/>
                </a:lnTo>
                <a:lnTo>
                  <a:pt x="0" y="0"/>
                </a:lnTo>
                <a:close/>
              </a:path>
            </a:pathLst>
          </a:custGeom>
          <a:solidFill>
            <a:srgbClr val="F5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0D57F2-2040-9B4F-9C00-147B4D543CC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380572" y="6452244"/>
            <a:ext cx="2410752" cy="2730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>
                <a:solidFill>
                  <a:srgbClr val="B5B4B4"/>
                </a:solidFill>
              </a:rPr>
              <a:t>CONFIDENTIAL – DO NOT DISTRIBUTE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  <p15:guide id="2" pos="7464">
          <p15:clr>
            <a:srgbClr val="FBAE40"/>
          </p15:clr>
        </p15:guide>
        <p15:guide id="3" orient="horz" pos="1872" userDrawn="1">
          <p15:clr>
            <a:srgbClr val="FBAE40"/>
          </p15:clr>
        </p15:guide>
        <p15:guide id="4" pos="288" userDrawn="1">
          <p15:clr>
            <a:srgbClr val="FBAE40"/>
          </p15:clr>
        </p15:guide>
        <p15:guide id="5" pos="4728">
          <p15:clr>
            <a:srgbClr val="FBAE40"/>
          </p15:clr>
        </p15:guide>
        <p15:guide id="6" pos="39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621B9A-BD52-4A4A-8262-E2AB09BDA51B}"/>
              </a:ext>
            </a:extLst>
          </p:cNvPr>
          <p:cNvSpPr txBox="1">
            <a:spLocks/>
          </p:cNvSpPr>
          <p:nvPr userDrawn="1"/>
        </p:nvSpPr>
        <p:spPr>
          <a:xfrm>
            <a:off x="384464" y="2967173"/>
            <a:ext cx="11423072" cy="84418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020"/>
              </a:lnSpc>
              <a:tabLst>
                <a:tab pos="1247775" algn="l"/>
              </a:tabLst>
            </a:pPr>
            <a:r>
              <a:rPr lang="en-US" sz="6600" b="0" i="0">
                <a:solidFill>
                  <a:srgbClr val="2E2161"/>
                </a:solidFill>
                <a:latin typeface="Calibri Light" charset="0"/>
                <a:ea typeface="Calibri Light" charset="0"/>
                <a:cs typeface="Calibri Light" charset="0"/>
              </a:rPr>
              <a:t>QUESTIONS?</a:t>
            </a:r>
            <a:endParaRPr lang="en-US" sz="6600" b="0" i="0" baseline="30000">
              <a:solidFill>
                <a:srgbClr val="2E216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311512-39E5-CA48-8125-CE0D61FF9BAB}"/>
              </a:ext>
            </a:extLst>
          </p:cNvPr>
          <p:cNvGrpSpPr/>
          <p:nvPr userDrawn="1"/>
        </p:nvGrpSpPr>
        <p:grpSpPr>
          <a:xfrm>
            <a:off x="5822327" y="3995857"/>
            <a:ext cx="647553" cy="62223"/>
            <a:chOff x="5960343" y="3683949"/>
            <a:chExt cx="647553" cy="62223"/>
          </a:xfrm>
        </p:grpSpPr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B98C188C-DE36-574C-8F61-AF3C0AB2D659}"/>
                </a:ext>
              </a:extLst>
            </p:cNvPr>
            <p:cNvSpPr/>
            <p:nvPr/>
          </p:nvSpPr>
          <p:spPr>
            <a:xfrm>
              <a:off x="6101255" y="3683949"/>
              <a:ext cx="506641" cy="62223"/>
            </a:xfrm>
            <a:custGeom>
              <a:avLst/>
              <a:gdLst>
                <a:gd name="connsiteX0" fmla="*/ 0 w 522486"/>
                <a:gd name="connsiteY0" fmla="*/ 0 h 77345"/>
                <a:gd name="connsiteX1" fmla="*/ 522486 w 522486"/>
                <a:gd name="connsiteY1" fmla="*/ 0 h 77345"/>
                <a:gd name="connsiteX2" fmla="*/ 522486 w 522486"/>
                <a:gd name="connsiteY2" fmla="*/ 77345 h 77345"/>
                <a:gd name="connsiteX3" fmla="*/ 0 w 522486"/>
                <a:gd name="connsiteY3" fmla="*/ 77345 h 77345"/>
                <a:gd name="connsiteX4" fmla="*/ 0 w 522486"/>
                <a:gd name="connsiteY4" fmla="*/ 0 h 77345"/>
                <a:gd name="connsiteX0" fmla="*/ 0 w 522486"/>
                <a:gd name="connsiteY0" fmla="*/ 0 h 77345"/>
                <a:gd name="connsiteX1" fmla="*/ 522486 w 522486"/>
                <a:gd name="connsiteY1" fmla="*/ 0 h 77345"/>
                <a:gd name="connsiteX2" fmla="*/ 462161 w 522486"/>
                <a:gd name="connsiteY2" fmla="*/ 77345 h 77345"/>
                <a:gd name="connsiteX3" fmla="*/ 0 w 522486"/>
                <a:gd name="connsiteY3" fmla="*/ 77345 h 77345"/>
                <a:gd name="connsiteX4" fmla="*/ 0 w 522486"/>
                <a:gd name="connsiteY4" fmla="*/ 0 h 77345"/>
                <a:gd name="connsiteX0" fmla="*/ 0 w 522486"/>
                <a:gd name="connsiteY0" fmla="*/ 0 h 77345"/>
                <a:gd name="connsiteX1" fmla="*/ 522486 w 522486"/>
                <a:gd name="connsiteY1" fmla="*/ 0 h 77345"/>
                <a:gd name="connsiteX2" fmla="*/ 481211 w 522486"/>
                <a:gd name="connsiteY2" fmla="*/ 77345 h 77345"/>
                <a:gd name="connsiteX3" fmla="*/ 0 w 522486"/>
                <a:gd name="connsiteY3" fmla="*/ 77345 h 77345"/>
                <a:gd name="connsiteX4" fmla="*/ 0 w 522486"/>
                <a:gd name="connsiteY4" fmla="*/ 0 h 77345"/>
                <a:gd name="connsiteX0" fmla="*/ 0 w 522486"/>
                <a:gd name="connsiteY0" fmla="*/ 0 h 77345"/>
                <a:gd name="connsiteX1" fmla="*/ 522486 w 522486"/>
                <a:gd name="connsiteY1" fmla="*/ 0 h 77345"/>
                <a:gd name="connsiteX2" fmla="*/ 487561 w 522486"/>
                <a:gd name="connsiteY2" fmla="*/ 77345 h 77345"/>
                <a:gd name="connsiteX3" fmla="*/ 0 w 522486"/>
                <a:gd name="connsiteY3" fmla="*/ 77345 h 77345"/>
                <a:gd name="connsiteX4" fmla="*/ 0 w 522486"/>
                <a:gd name="connsiteY4" fmla="*/ 0 h 77345"/>
                <a:gd name="connsiteX0" fmla="*/ 0 w 522486"/>
                <a:gd name="connsiteY0" fmla="*/ 0 h 77345"/>
                <a:gd name="connsiteX1" fmla="*/ 522486 w 522486"/>
                <a:gd name="connsiteY1" fmla="*/ 0 h 77345"/>
                <a:gd name="connsiteX2" fmla="*/ 506611 w 522486"/>
                <a:gd name="connsiteY2" fmla="*/ 77345 h 77345"/>
                <a:gd name="connsiteX3" fmla="*/ 0 w 522486"/>
                <a:gd name="connsiteY3" fmla="*/ 77345 h 77345"/>
                <a:gd name="connsiteX4" fmla="*/ 0 w 522486"/>
                <a:gd name="connsiteY4" fmla="*/ 0 h 77345"/>
                <a:gd name="connsiteX0" fmla="*/ 0 w 528836"/>
                <a:gd name="connsiteY0" fmla="*/ 0 h 77345"/>
                <a:gd name="connsiteX1" fmla="*/ 528836 w 528836"/>
                <a:gd name="connsiteY1" fmla="*/ 0 h 77345"/>
                <a:gd name="connsiteX2" fmla="*/ 506611 w 528836"/>
                <a:gd name="connsiteY2" fmla="*/ 77345 h 77345"/>
                <a:gd name="connsiteX3" fmla="*/ 0 w 528836"/>
                <a:gd name="connsiteY3" fmla="*/ 77345 h 77345"/>
                <a:gd name="connsiteX4" fmla="*/ 0 w 528836"/>
                <a:gd name="connsiteY4" fmla="*/ 0 h 77345"/>
                <a:gd name="connsiteX0" fmla="*/ 0 w 538361"/>
                <a:gd name="connsiteY0" fmla="*/ 0 h 77345"/>
                <a:gd name="connsiteX1" fmla="*/ 538361 w 538361"/>
                <a:gd name="connsiteY1" fmla="*/ 0 h 77345"/>
                <a:gd name="connsiteX2" fmla="*/ 506611 w 538361"/>
                <a:gd name="connsiteY2" fmla="*/ 77345 h 77345"/>
                <a:gd name="connsiteX3" fmla="*/ 0 w 538361"/>
                <a:gd name="connsiteY3" fmla="*/ 77345 h 77345"/>
                <a:gd name="connsiteX4" fmla="*/ 0 w 538361"/>
                <a:gd name="connsiteY4" fmla="*/ 0 h 77345"/>
                <a:gd name="connsiteX0" fmla="*/ 0 w 538361"/>
                <a:gd name="connsiteY0" fmla="*/ 0 h 77345"/>
                <a:gd name="connsiteX1" fmla="*/ 538361 w 538361"/>
                <a:gd name="connsiteY1" fmla="*/ 0 h 77345"/>
                <a:gd name="connsiteX2" fmla="*/ 522486 w 538361"/>
                <a:gd name="connsiteY2" fmla="*/ 77345 h 77345"/>
                <a:gd name="connsiteX3" fmla="*/ 0 w 538361"/>
                <a:gd name="connsiteY3" fmla="*/ 77345 h 77345"/>
                <a:gd name="connsiteX4" fmla="*/ 0 w 538361"/>
                <a:gd name="connsiteY4" fmla="*/ 0 h 77345"/>
                <a:gd name="connsiteX0" fmla="*/ 0 w 538361"/>
                <a:gd name="connsiteY0" fmla="*/ 0 h 77345"/>
                <a:gd name="connsiteX1" fmla="*/ 538361 w 538361"/>
                <a:gd name="connsiteY1" fmla="*/ 0 h 77345"/>
                <a:gd name="connsiteX2" fmla="*/ 519311 w 538361"/>
                <a:gd name="connsiteY2" fmla="*/ 77345 h 77345"/>
                <a:gd name="connsiteX3" fmla="*/ 0 w 538361"/>
                <a:gd name="connsiteY3" fmla="*/ 77345 h 77345"/>
                <a:gd name="connsiteX4" fmla="*/ 0 w 538361"/>
                <a:gd name="connsiteY4" fmla="*/ 0 h 7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361" h="77345">
                  <a:moveTo>
                    <a:pt x="0" y="0"/>
                  </a:moveTo>
                  <a:lnTo>
                    <a:pt x="538361" y="0"/>
                  </a:lnTo>
                  <a:lnTo>
                    <a:pt x="519311" y="77345"/>
                  </a:lnTo>
                  <a:lnTo>
                    <a:pt x="0" y="77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DE6A539C-A32B-384F-B5C5-92C3FC309497}"/>
                </a:ext>
              </a:extLst>
            </p:cNvPr>
            <p:cNvSpPr/>
            <p:nvPr/>
          </p:nvSpPr>
          <p:spPr>
            <a:xfrm rot="10800000" flipV="1">
              <a:off x="5960343" y="3683949"/>
              <a:ext cx="506641" cy="62223"/>
            </a:xfrm>
            <a:custGeom>
              <a:avLst/>
              <a:gdLst>
                <a:gd name="connsiteX0" fmla="*/ 0 w 522486"/>
                <a:gd name="connsiteY0" fmla="*/ 0 h 77345"/>
                <a:gd name="connsiteX1" fmla="*/ 522486 w 522486"/>
                <a:gd name="connsiteY1" fmla="*/ 0 h 77345"/>
                <a:gd name="connsiteX2" fmla="*/ 522486 w 522486"/>
                <a:gd name="connsiteY2" fmla="*/ 77345 h 77345"/>
                <a:gd name="connsiteX3" fmla="*/ 0 w 522486"/>
                <a:gd name="connsiteY3" fmla="*/ 77345 h 77345"/>
                <a:gd name="connsiteX4" fmla="*/ 0 w 522486"/>
                <a:gd name="connsiteY4" fmla="*/ 0 h 77345"/>
                <a:gd name="connsiteX0" fmla="*/ 0 w 522486"/>
                <a:gd name="connsiteY0" fmla="*/ 0 h 77345"/>
                <a:gd name="connsiteX1" fmla="*/ 522486 w 522486"/>
                <a:gd name="connsiteY1" fmla="*/ 0 h 77345"/>
                <a:gd name="connsiteX2" fmla="*/ 462161 w 522486"/>
                <a:gd name="connsiteY2" fmla="*/ 77345 h 77345"/>
                <a:gd name="connsiteX3" fmla="*/ 0 w 522486"/>
                <a:gd name="connsiteY3" fmla="*/ 77345 h 77345"/>
                <a:gd name="connsiteX4" fmla="*/ 0 w 522486"/>
                <a:gd name="connsiteY4" fmla="*/ 0 h 77345"/>
                <a:gd name="connsiteX0" fmla="*/ 0 w 522486"/>
                <a:gd name="connsiteY0" fmla="*/ 0 h 77345"/>
                <a:gd name="connsiteX1" fmla="*/ 522486 w 522486"/>
                <a:gd name="connsiteY1" fmla="*/ 0 h 77345"/>
                <a:gd name="connsiteX2" fmla="*/ 481211 w 522486"/>
                <a:gd name="connsiteY2" fmla="*/ 77345 h 77345"/>
                <a:gd name="connsiteX3" fmla="*/ 0 w 522486"/>
                <a:gd name="connsiteY3" fmla="*/ 77345 h 77345"/>
                <a:gd name="connsiteX4" fmla="*/ 0 w 522486"/>
                <a:gd name="connsiteY4" fmla="*/ 0 h 77345"/>
                <a:gd name="connsiteX0" fmla="*/ 0 w 522486"/>
                <a:gd name="connsiteY0" fmla="*/ 0 h 77345"/>
                <a:gd name="connsiteX1" fmla="*/ 522486 w 522486"/>
                <a:gd name="connsiteY1" fmla="*/ 0 h 77345"/>
                <a:gd name="connsiteX2" fmla="*/ 487561 w 522486"/>
                <a:gd name="connsiteY2" fmla="*/ 77345 h 77345"/>
                <a:gd name="connsiteX3" fmla="*/ 0 w 522486"/>
                <a:gd name="connsiteY3" fmla="*/ 77345 h 77345"/>
                <a:gd name="connsiteX4" fmla="*/ 0 w 522486"/>
                <a:gd name="connsiteY4" fmla="*/ 0 h 77345"/>
                <a:gd name="connsiteX0" fmla="*/ 0 w 522486"/>
                <a:gd name="connsiteY0" fmla="*/ 0 h 77345"/>
                <a:gd name="connsiteX1" fmla="*/ 522486 w 522486"/>
                <a:gd name="connsiteY1" fmla="*/ 0 h 77345"/>
                <a:gd name="connsiteX2" fmla="*/ 506611 w 522486"/>
                <a:gd name="connsiteY2" fmla="*/ 77345 h 77345"/>
                <a:gd name="connsiteX3" fmla="*/ 0 w 522486"/>
                <a:gd name="connsiteY3" fmla="*/ 77345 h 77345"/>
                <a:gd name="connsiteX4" fmla="*/ 0 w 522486"/>
                <a:gd name="connsiteY4" fmla="*/ 0 h 77345"/>
                <a:gd name="connsiteX0" fmla="*/ 0 w 528836"/>
                <a:gd name="connsiteY0" fmla="*/ 0 h 77345"/>
                <a:gd name="connsiteX1" fmla="*/ 528836 w 528836"/>
                <a:gd name="connsiteY1" fmla="*/ 0 h 77345"/>
                <a:gd name="connsiteX2" fmla="*/ 506611 w 528836"/>
                <a:gd name="connsiteY2" fmla="*/ 77345 h 77345"/>
                <a:gd name="connsiteX3" fmla="*/ 0 w 528836"/>
                <a:gd name="connsiteY3" fmla="*/ 77345 h 77345"/>
                <a:gd name="connsiteX4" fmla="*/ 0 w 528836"/>
                <a:gd name="connsiteY4" fmla="*/ 0 h 77345"/>
                <a:gd name="connsiteX0" fmla="*/ 0 w 538361"/>
                <a:gd name="connsiteY0" fmla="*/ 0 h 77345"/>
                <a:gd name="connsiteX1" fmla="*/ 538361 w 538361"/>
                <a:gd name="connsiteY1" fmla="*/ 0 h 77345"/>
                <a:gd name="connsiteX2" fmla="*/ 506611 w 538361"/>
                <a:gd name="connsiteY2" fmla="*/ 77345 h 77345"/>
                <a:gd name="connsiteX3" fmla="*/ 0 w 538361"/>
                <a:gd name="connsiteY3" fmla="*/ 77345 h 77345"/>
                <a:gd name="connsiteX4" fmla="*/ 0 w 538361"/>
                <a:gd name="connsiteY4" fmla="*/ 0 h 77345"/>
                <a:gd name="connsiteX0" fmla="*/ 0 w 538361"/>
                <a:gd name="connsiteY0" fmla="*/ 0 h 77345"/>
                <a:gd name="connsiteX1" fmla="*/ 538361 w 538361"/>
                <a:gd name="connsiteY1" fmla="*/ 0 h 77345"/>
                <a:gd name="connsiteX2" fmla="*/ 522486 w 538361"/>
                <a:gd name="connsiteY2" fmla="*/ 77345 h 77345"/>
                <a:gd name="connsiteX3" fmla="*/ 0 w 538361"/>
                <a:gd name="connsiteY3" fmla="*/ 77345 h 77345"/>
                <a:gd name="connsiteX4" fmla="*/ 0 w 538361"/>
                <a:gd name="connsiteY4" fmla="*/ 0 h 77345"/>
                <a:gd name="connsiteX0" fmla="*/ 0 w 538361"/>
                <a:gd name="connsiteY0" fmla="*/ 0 h 77345"/>
                <a:gd name="connsiteX1" fmla="*/ 538361 w 538361"/>
                <a:gd name="connsiteY1" fmla="*/ 0 h 77345"/>
                <a:gd name="connsiteX2" fmla="*/ 519311 w 538361"/>
                <a:gd name="connsiteY2" fmla="*/ 77345 h 77345"/>
                <a:gd name="connsiteX3" fmla="*/ 0 w 538361"/>
                <a:gd name="connsiteY3" fmla="*/ 77345 h 77345"/>
                <a:gd name="connsiteX4" fmla="*/ 0 w 538361"/>
                <a:gd name="connsiteY4" fmla="*/ 0 h 7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361" h="77345">
                  <a:moveTo>
                    <a:pt x="0" y="0"/>
                  </a:moveTo>
                  <a:lnTo>
                    <a:pt x="538361" y="0"/>
                  </a:lnTo>
                  <a:lnTo>
                    <a:pt x="519311" y="77345"/>
                  </a:lnTo>
                  <a:lnTo>
                    <a:pt x="0" y="77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98C4377-3F3A-AA45-8985-7AA39054DF2F}"/>
              </a:ext>
            </a:extLst>
          </p:cNvPr>
          <p:cNvSpPr/>
          <p:nvPr userDrawn="1"/>
        </p:nvSpPr>
        <p:spPr>
          <a:xfrm rot="10800000">
            <a:off x="-30480" y="0"/>
            <a:ext cx="12252960" cy="91440"/>
          </a:xfrm>
          <a:prstGeom prst="rect">
            <a:avLst/>
          </a:prstGeom>
          <a:gradFill>
            <a:gsLst>
              <a:gs pos="33000">
                <a:srgbClr val="35246C"/>
              </a:gs>
              <a:gs pos="100000">
                <a:srgbClr val="77236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B923FB-6BDC-BF46-BE61-42F519D342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0572" y="6452244"/>
            <a:ext cx="2410752" cy="2730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>
                <a:solidFill>
                  <a:srgbClr val="B5B4B4"/>
                </a:solidFill>
              </a:rPr>
              <a:t>CONFIDENTIAL – DO NOT DISTRIBUTE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8C4377-3F3A-AA45-8985-7AA39054DF2F}"/>
              </a:ext>
            </a:extLst>
          </p:cNvPr>
          <p:cNvSpPr/>
          <p:nvPr userDrawn="1"/>
        </p:nvSpPr>
        <p:spPr>
          <a:xfrm rot="10800000">
            <a:off x="-30480" y="0"/>
            <a:ext cx="12252960" cy="91440"/>
          </a:xfrm>
          <a:prstGeom prst="rect">
            <a:avLst/>
          </a:prstGeom>
          <a:gradFill>
            <a:gsLst>
              <a:gs pos="33000">
                <a:srgbClr val="35246C"/>
              </a:gs>
              <a:gs pos="100000">
                <a:srgbClr val="77236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BCD439-C2E1-6144-A51E-5D06D6E472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0572" y="6452244"/>
            <a:ext cx="2410752" cy="2730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>
                <a:solidFill>
                  <a:srgbClr val="B5B4B4"/>
                </a:solidFill>
              </a:rPr>
              <a:t>CONFIDENTIAL – DO NOT DISTRIBUTE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1"/>
          <p:cNvSpPr>
            <a:spLocks noGrp="1"/>
          </p:cNvSpPr>
          <p:nvPr>
            <p:ph type="title"/>
          </p:nvPr>
        </p:nvSpPr>
        <p:spPr>
          <a:xfrm>
            <a:off x="0" y="557849"/>
            <a:ext cx="12192000" cy="627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794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395816" y="1427163"/>
            <a:ext cx="11796184" cy="47926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101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 - Grey Highlight">
    <p:bg>
      <p:bgPr>
        <a:gradFill>
          <a:gsLst>
            <a:gs pos="0">
              <a:schemeClr val="tx2">
                <a:lumMod val="91000"/>
                <a:lumOff val="9000"/>
              </a:schemeClr>
            </a:gs>
            <a:gs pos="75000">
              <a:schemeClr val="tx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5"/>
          </p:nvPr>
        </p:nvSpPr>
        <p:spPr>
          <a:xfrm>
            <a:off x="6737350" y="571500"/>
            <a:ext cx="5454650" cy="5676900"/>
          </a:xfrm>
          <a:prstGeom prst="rect">
            <a:avLst/>
          </a:prstGeom>
          <a:solidFill>
            <a:schemeClr val="bg1">
              <a:alpha val="10000"/>
            </a:schemeClr>
          </a:solidFill>
          <a:effectLst/>
        </p:spPr>
        <p:txBody>
          <a:bodyPr anchor="ctr" anchorCtr="1"/>
          <a:lstStyle>
            <a:lvl1pPr marL="0" indent="0">
              <a:buNone/>
              <a:defRPr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44F5BB-131B-BC47-85A2-7AF786579D81}"/>
              </a:ext>
            </a:extLst>
          </p:cNvPr>
          <p:cNvSpPr txBox="1">
            <a:spLocks/>
          </p:cNvSpPr>
          <p:nvPr userDrawn="1"/>
        </p:nvSpPr>
        <p:spPr>
          <a:xfrm>
            <a:off x="548994" y="1437861"/>
            <a:ext cx="5639348" cy="78433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1247775" algn="l"/>
              </a:tabLst>
            </a:pPr>
            <a:endParaRPr lang="en-US" b="0" i="0">
              <a:solidFill>
                <a:srgbClr val="474747"/>
              </a:solidFill>
              <a:latin typeface="Calibri Light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649A38A-B4E4-3D4A-B1B3-756795080968}"/>
              </a:ext>
            </a:extLst>
          </p:cNvPr>
          <p:cNvSpPr/>
          <p:nvPr userDrawn="1"/>
        </p:nvSpPr>
        <p:spPr>
          <a:xfrm>
            <a:off x="460093" y="2076348"/>
            <a:ext cx="506641" cy="62223"/>
          </a:xfrm>
          <a:custGeom>
            <a:avLst/>
            <a:gdLst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522486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6216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8121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8756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50661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8836"/>
              <a:gd name="connsiteY0" fmla="*/ 0 h 77345"/>
              <a:gd name="connsiteX1" fmla="*/ 528836 w 528836"/>
              <a:gd name="connsiteY1" fmla="*/ 0 h 77345"/>
              <a:gd name="connsiteX2" fmla="*/ 506611 w 528836"/>
              <a:gd name="connsiteY2" fmla="*/ 77345 h 77345"/>
              <a:gd name="connsiteX3" fmla="*/ 0 w 528836"/>
              <a:gd name="connsiteY3" fmla="*/ 77345 h 77345"/>
              <a:gd name="connsiteX4" fmla="*/ 0 w 528836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06611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22486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19311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361" h="77345">
                <a:moveTo>
                  <a:pt x="0" y="0"/>
                </a:moveTo>
                <a:lnTo>
                  <a:pt x="538361" y="0"/>
                </a:lnTo>
                <a:lnTo>
                  <a:pt x="519311" y="77345"/>
                </a:lnTo>
                <a:lnTo>
                  <a:pt x="0" y="77345"/>
                </a:lnTo>
                <a:lnTo>
                  <a:pt x="0" y="0"/>
                </a:lnTo>
                <a:close/>
              </a:path>
            </a:pathLst>
          </a:custGeom>
          <a:solidFill>
            <a:srgbClr val="F5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64390" y="519920"/>
            <a:ext cx="5936658" cy="154104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Highlight Text Slide With Image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64389" y="2446193"/>
            <a:ext cx="5936659" cy="472935"/>
          </a:xfrm>
          <a:prstGeom prst="rect">
            <a:avLst/>
          </a:prstGeom>
        </p:spPr>
        <p:txBody>
          <a:bodyPr>
            <a:noAutofit/>
          </a:bodyPr>
          <a:lstStyle>
            <a:lvl1pPr indent="-228600">
              <a:defRPr sz="2400" b="0" i="0">
                <a:solidFill>
                  <a:schemeClr val="bg1"/>
                </a:solidFill>
                <a:latin typeface="Calibri Light" charset="0"/>
              </a:defRPr>
            </a:lvl1pPr>
          </a:lstStyle>
          <a:p>
            <a:pPr lvl="0"/>
            <a:r>
              <a:rPr lang="en-US" dirty="0"/>
              <a:t>This is a sub header for the slide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64389" y="3068758"/>
            <a:ext cx="5936660" cy="3179642"/>
          </a:xfrm>
          <a:prstGeom prst="rect">
            <a:avLst/>
          </a:prstGeom>
        </p:spPr>
        <p:txBody>
          <a:bodyPr>
            <a:normAutofit/>
          </a:bodyPr>
          <a:lstStyle>
            <a:lvl1pPr indent="-228600">
              <a:defRPr sz="2000" b="0" i="0" baseline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Body text goes here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43425E-1132-2744-8E91-D4828427442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80572" y="6452244"/>
            <a:ext cx="2410752" cy="2730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>
                <a:solidFill>
                  <a:srgbClr val="B5B4B4"/>
                </a:solidFill>
              </a:rPr>
              <a:t>CONFIDENTIAL – DO NOT DISTRIBUTE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orient="horz" pos="1608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Grey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15A47-3F53-EB42-8615-869908B081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Highlight Text Slide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2D2490F-BEEB-1246-977A-615DBECA73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4389" y="2918467"/>
            <a:ext cx="11416278" cy="330478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indent="-228600">
              <a:defRPr sz="2400" b="0" i="0">
                <a:solidFill>
                  <a:schemeClr val="bg1"/>
                </a:solidFill>
                <a:effectLst/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2400" b="0" i="0">
                <a:latin typeface="Open Sans" charset="0"/>
                <a:ea typeface="Open Sans" charset="0"/>
                <a:cs typeface="Open Sans" charset="0"/>
              </a:defRPr>
            </a:lvl2pPr>
            <a:lvl3pPr>
              <a:defRPr sz="2400" b="0" i="0">
                <a:latin typeface="Open Sans" charset="0"/>
                <a:ea typeface="Open Sans" charset="0"/>
                <a:cs typeface="Open Sans" charset="0"/>
              </a:defRPr>
            </a:lvl3pPr>
            <a:lvl4pPr>
              <a:defRPr sz="2400" b="0" i="0">
                <a:latin typeface="Open Sans" charset="0"/>
                <a:ea typeface="Open Sans" charset="0"/>
                <a:cs typeface="Open Sans" charset="0"/>
              </a:defRPr>
            </a:lvl4pPr>
            <a:lvl5pPr>
              <a:defRPr sz="2400" b="0" i="0"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Body text goes here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F7B5EF6-6A07-7148-AAF5-9ED881A8778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80572" y="6452244"/>
            <a:ext cx="2410752" cy="2730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>
                <a:solidFill>
                  <a:srgbClr val="B5B4B4"/>
                </a:solidFill>
              </a:rPr>
              <a:t>CONFIDENTIAL – DO NOT DISTRIBUTE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E387CB15-4293-5343-A099-DCDA9E64D9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389" y="1919288"/>
            <a:ext cx="11416277" cy="790575"/>
          </a:xfrm>
        </p:spPr>
        <p:txBody>
          <a:bodyPr>
            <a:noAutofit/>
          </a:bodyPr>
          <a:lstStyle>
            <a:lvl1pPr indent="-228600" algn="l">
              <a:lnSpc>
                <a:spcPts val="3120"/>
              </a:lnSpc>
              <a:tabLst>
                <a:tab pos="1247775" algn="l"/>
              </a:tabLst>
              <a:defRPr sz="2400" b="0" i="0">
                <a:latin typeface="Calibri Light" charset="0"/>
              </a:defRPr>
            </a:lvl1pPr>
          </a:lstStyle>
          <a:p>
            <a:pPr lvl="0"/>
            <a:r>
              <a:rPr lang="en-US" dirty="0"/>
              <a:t>This is a longer sub header for the slide. If it does not run into two lines, please adjust the body text below to equal the spacing as shown. </a:t>
            </a:r>
          </a:p>
        </p:txBody>
      </p:sp>
    </p:spTree>
    <p:extLst>
      <p:ext uri="{BB962C8B-B14F-4D97-AF65-F5344CB8AC3E}">
        <p14:creationId xmlns:p14="http://schemas.microsoft.com/office/powerpoint/2010/main" val="275894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- Grey Highlight ">
    <p:bg>
      <p:bgPr>
        <a:gradFill>
          <a:gsLst>
            <a:gs pos="0">
              <a:schemeClr val="tx2">
                <a:lumMod val="91000"/>
                <a:lumOff val="9000"/>
              </a:schemeClr>
            </a:gs>
            <a:gs pos="75000">
              <a:schemeClr val="tx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2621B9A-BD52-4A4A-8262-E2AB09BDA51B}"/>
              </a:ext>
            </a:extLst>
          </p:cNvPr>
          <p:cNvSpPr txBox="1">
            <a:spLocks/>
          </p:cNvSpPr>
          <p:nvPr userDrawn="1"/>
        </p:nvSpPr>
        <p:spPr>
          <a:xfrm>
            <a:off x="384464" y="2967173"/>
            <a:ext cx="11423072" cy="84418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020"/>
              </a:lnSpc>
              <a:tabLst>
                <a:tab pos="1247775" algn="l"/>
              </a:tabLst>
            </a:pPr>
            <a:r>
              <a:rPr lang="en-US" sz="6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QUESTIONS?</a:t>
            </a:r>
            <a:endParaRPr lang="en-US" sz="6600" b="0" i="0" baseline="3000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311512-39E5-CA48-8125-CE0D61FF9BAB}"/>
              </a:ext>
            </a:extLst>
          </p:cNvPr>
          <p:cNvGrpSpPr/>
          <p:nvPr userDrawn="1"/>
        </p:nvGrpSpPr>
        <p:grpSpPr>
          <a:xfrm>
            <a:off x="5822327" y="3995857"/>
            <a:ext cx="647553" cy="62223"/>
            <a:chOff x="5960343" y="3683949"/>
            <a:chExt cx="647553" cy="62223"/>
          </a:xfrm>
        </p:grpSpPr>
        <p:sp>
          <p:nvSpPr>
            <p:cNvPr id="12" name="Rectangle 2">
              <a:extLst>
                <a:ext uri="{FF2B5EF4-FFF2-40B4-BE49-F238E27FC236}">
                  <a16:creationId xmlns:a16="http://schemas.microsoft.com/office/drawing/2014/main" id="{B98C188C-DE36-574C-8F61-AF3C0AB2D659}"/>
                </a:ext>
              </a:extLst>
            </p:cNvPr>
            <p:cNvSpPr/>
            <p:nvPr/>
          </p:nvSpPr>
          <p:spPr>
            <a:xfrm>
              <a:off x="6101255" y="3683949"/>
              <a:ext cx="506641" cy="62223"/>
            </a:xfrm>
            <a:custGeom>
              <a:avLst/>
              <a:gdLst>
                <a:gd name="connsiteX0" fmla="*/ 0 w 522486"/>
                <a:gd name="connsiteY0" fmla="*/ 0 h 77345"/>
                <a:gd name="connsiteX1" fmla="*/ 522486 w 522486"/>
                <a:gd name="connsiteY1" fmla="*/ 0 h 77345"/>
                <a:gd name="connsiteX2" fmla="*/ 522486 w 522486"/>
                <a:gd name="connsiteY2" fmla="*/ 77345 h 77345"/>
                <a:gd name="connsiteX3" fmla="*/ 0 w 522486"/>
                <a:gd name="connsiteY3" fmla="*/ 77345 h 77345"/>
                <a:gd name="connsiteX4" fmla="*/ 0 w 522486"/>
                <a:gd name="connsiteY4" fmla="*/ 0 h 77345"/>
                <a:gd name="connsiteX0" fmla="*/ 0 w 522486"/>
                <a:gd name="connsiteY0" fmla="*/ 0 h 77345"/>
                <a:gd name="connsiteX1" fmla="*/ 522486 w 522486"/>
                <a:gd name="connsiteY1" fmla="*/ 0 h 77345"/>
                <a:gd name="connsiteX2" fmla="*/ 462161 w 522486"/>
                <a:gd name="connsiteY2" fmla="*/ 77345 h 77345"/>
                <a:gd name="connsiteX3" fmla="*/ 0 w 522486"/>
                <a:gd name="connsiteY3" fmla="*/ 77345 h 77345"/>
                <a:gd name="connsiteX4" fmla="*/ 0 w 522486"/>
                <a:gd name="connsiteY4" fmla="*/ 0 h 77345"/>
                <a:gd name="connsiteX0" fmla="*/ 0 w 522486"/>
                <a:gd name="connsiteY0" fmla="*/ 0 h 77345"/>
                <a:gd name="connsiteX1" fmla="*/ 522486 w 522486"/>
                <a:gd name="connsiteY1" fmla="*/ 0 h 77345"/>
                <a:gd name="connsiteX2" fmla="*/ 481211 w 522486"/>
                <a:gd name="connsiteY2" fmla="*/ 77345 h 77345"/>
                <a:gd name="connsiteX3" fmla="*/ 0 w 522486"/>
                <a:gd name="connsiteY3" fmla="*/ 77345 h 77345"/>
                <a:gd name="connsiteX4" fmla="*/ 0 w 522486"/>
                <a:gd name="connsiteY4" fmla="*/ 0 h 77345"/>
                <a:gd name="connsiteX0" fmla="*/ 0 w 522486"/>
                <a:gd name="connsiteY0" fmla="*/ 0 h 77345"/>
                <a:gd name="connsiteX1" fmla="*/ 522486 w 522486"/>
                <a:gd name="connsiteY1" fmla="*/ 0 h 77345"/>
                <a:gd name="connsiteX2" fmla="*/ 487561 w 522486"/>
                <a:gd name="connsiteY2" fmla="*/ 77345 h 77345"/>
                <a:gd name="connsiteX3" fmla="*/ 0 w 522486"/>
                <a:gd name="connsiteY3" fmla="*/ 77345 h 77345"/>
                <a:gd name="connsiteX4" fmla="*/ 0 w 522486"/>
                <a:gd name="connsiteY4" fmla="*/ 0 h 77345"/>
                <a:gd name="connsiteX0" fmla="*/ 0 w 522486"/>
                <a:gd name="connsiteY0" fmla="*/ 0 h 77345"/>
                <a:gd name="connsiteX1" fmla="*/ 522486 w 522486"/>
                <a:gd name="connsiteY1" fmla="*/ 0 h 77345"/>
                <a:gd name="connsiteX2" fmla="*/ 506611 w 522486"/>
                <a:gd name="connsiteY2" fmla="*/ 77345 h 77345"/>
                <a:gd name="connsiteX3" fmla="*/ 0 w 522486"/>
                <a:gd name="connsiteY3" fmla="*/ 77345 h 77345"/>
                <a:gd name="connsiteX4" fmla="*/ 0 w 522486"/>
                <a:gd name="connsiteY4" fmla="*/ 0 h 77345"/>
                <a:gd name="connsiteX0" fmla="*/ 0 w 528836"/>
                <a:gd name="connsiteY0" fmla="*/ 0 h 77345"/>
                <a:gd name="connsiteX1" fmla="*/ 528836 w 528836"/>
                <a:gd name="connsiteY1" fmla="*/ 0 h 77345"/>
                <a:gd name="connsiteX2" fmla="*/ 506611 w 528836"/>
                <a:gd name="connsiteY2" fmla="*/ 77345 h 77345"/>
                <a:gd name="connsiteX3" fmla="*/ 0 w 528836"/>
                <a:gd name="connsiteY3" fmla="*/ 77345 h 77345"/>
                <a:gd name="connsiteX4" fmla="*/ 0 w 528836"/>
                <a:gd name="connsiteY4" fmla="*/ 0 h 77345"/>
                <a:gd name="connsiteX0" fmla="*/ 0 w 538361"/>
                <a:gd name="connsiteY0" fmla="*/ 0 h 77345"/>
                <a:gd name="connsiteX1" fmla="*/ 538361 w 538361"/>
                <a:gd name="connsiteY1" fmla="*/ 0 h 77345"/>
                <a:gd name="connsiteX2" fmla="*/ 506611 w 538361"/>
                <a:gd name="connsiteY2" fmla="*/ 77345 h 77345"/>
                <a:gd name="connsiteX3" fmla="*/ 0 w 538361"/>
                <a:gd name="connsiteY3" fmla="*/ 77345 h 77345"/>
                <a:gd name="connsiteX4" fmla="*/ 0 w 538361"/>
                <a:gd name="connsiteY4" fmla="*/ 0 h 77345"/>
                <a:gd name="connsiteX0" fmla="*/ 0 w 538361"/>
                <a:gd name="connsiteY0" fmla="*/ 0 h 77345"/>
                <a:gd name="connsiteX1" fmla="*/ 538361 w 538361"/>
                <a:gd name="connsiteY1" fmla="*/ 0 h 77345"/>
                <a:gd name="connsiteX2" fmla="*/ 522486 w 538361"/>
                <a:gd name="connsiteY2" fmla="*/ 77345 h 77345"/>
                <a:gd name="connsiteX3" fmla="*/ 0 w 538361"/>
                <a:gd name="connsiteY3" fmla="*/ 77345 h 77345"/>
                <a:gd name="connsiteX4" fmla="*/ 0 w 538361"/>
                <a:gd name="connsiteY4" fmla="*/ 0 h 77345"/>
                <a:gd name="connsiteX0" fmla="*/ 0 w 538361"/>
                <a:gd name="connsiteY0" fmla="*/ 0 h 77345"/>
                <a:gd name="connsiteX1" fmla="*/ 538361 w 538361"/>
                <a:gd name="connsiteY1" fmla="*/ 0 h 77345"/>
                <a:gd name="connsiteX2" fmla="*/ 519311 w 538361"/>
                <a:gd name="connsiteY2" fmla="*/ 77345 h 77345"/>
                <a:gd name="connsiteX3" fmla="*/ 0 w 538361"/>
                <a:gd name="connsiteY3" fmla="*/ 77345 h 77345"/>
                <a:gd name="connsiteX4" fmla="*/ 0 w 538361"/>
                <a:gd name="connsiteY4" fmla="*/ 0 h 7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361" h="77345">
                  <a:moveTo>
                    <a:pt x="0" y="0"/>
                  </a:moveTo>
                  <a:lnTo>
                    <a:pt x="538361" y="0"/>
                  </a:lnTo>
                  <a:lnTo>
                    <a:pt x="519311" y="77345"/>
                  </a:lnTo>
                  <a:lnTo>
                    <a:pt x="0" y="77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DE6A539C-A32B-384F-B5C5-92C3FC309497}"/>
                </a:ext>
              </a:extLst>
            </p:cNvPr>
            <p:cNvSpPr/>
            <p:nvPr/>
          </p:nvSpPr>
          <p:spPr>
            <a:xfrm rot="10800000" flipV="1">
              <a:off x="5960343" y="3683949"/>
              <a:ext cx="506641" cy="62223"/>
            </a:xfrm>
            <a:custGeom>
              <a:avLst/>
              <a:gdLst>
                <a:gd name="connsiteX0" fmla="*/ 0 w 522486"/>
                <a:gd name="connsiteY0" fmla="*/ 0 h 77345"/>
                <a:gd name="connsiteX1" fmla="*/ 522486 w 522486"/>
                <a:gd name="connsiteY1" fmla="*/ 0 h 77345"/>
                <a:gd name="connsiteX2" fmla="*/ 522486 w 522486"/>
                <a:gd name="connsiteY2" fmla="*/ 77345 h 77345"/>
                <a:gd name="connsiteX3" fmla="*/ 0 w 522486"/>
                <a:gd name="connsiteY3" fmla="*/ 77345 h 77345"/>
                <a:gd name="connsiteX4" fmla="*/ 0 w 522486"/>
                <a:gd name="connsiteY4" fmla="*/ 0 h 77345"/>
                <a:gd name="connsiteX0" fmla="*/ 0 w 522486"/>
                <a:gd name="connsiteY0" fmla="*/ 0 h 77345"/>
                <a:gd name="connsiteX1" fmla="*/ 522486 w 522486"/>
                <a:gd name="connsiteY1" fmla="*/ 0 h 77345"/>
                <a:gd name="connsiteX2" fmla="*/ 462161 w 522486"/>
                <a:gd name="connsiteY2" fmla="*/ 77345 h 77345"/>
                <a:gd name="connsiteX3" fmla="*/ 0 w 522486"/>
                <a:gd name="connsiteY3" fmla="*/ 77345 h 77345"/>
                <a:gd name="connsiteX4" fmla="*/ 0 w 522486"/>
                <a:gd name="connsiteY4" fmla="*/ 0 h 77345"/>
                <a:gd name="connsiteX0" fmla="*/ 0 w 522486"/>
                <a:gd name="connsiteY0" fmla="*/ 0 h 77345"/>
                <a:gd name="connsiteX1" fmla="*/ 522486 w 522486"/>
                <a:gd name="connsiteY1" fmla="*/ 0 h 77345"/>
                <a:gd name="connsiteX2" fmla="*/ 481211 w 522486"/>
                <a:gd name="connsiteY2" fmla="*/ 77345 h 77345"/>
                <a:gd name="connsiteX3" fmla="*/ 0 w 522486"/>
                <a:gd name="connsiteY3" fmla="*/ 77345 h 77345"/>
                <a:gd name="connsiteX4" fmla="*/ 0 w 522486"/>
                <a:gd name="connsiteY4" fmla="*/ 0 h 77345"/>
                <a:gd name="connsiteX0" fmla="*/ 0 w 522486"/>
                <a:gd name="connsiteY0" fmla="*/ 0 h 77345"/>
                <a:gd name="connsiteX1" fmla="*/ 522486 w 522486"/>
                <a:gd name="connsiteY1" fmla="*/ 0 h 77345"/>
                <a:gd name="connsiteX2" fmla="*/ 487561 w 522486"/>
                <a:gd name="connsiteY2" fmla="*/ 77345 h 77345"/>
                <a:gd name="connsiteX3" fmla="*/ 0 w 522486"/>
                <a:gd name="connsiteY3" fmla="*/ 77345 h 77345"/>
                <a:gd name="connsiteX4" fmla="*/ 0 w 522486"/>
                <a:gd name="connsiteY4" fmla="*/ 0 h 77345"/>
                <a:gd name="connsiteX0" fmla="*/ 0 w 522486"/>
                <a:gd name="connsiteY0" fmla="*/ 0 h 77345"/>
                <a:gd name="connsiteX1" fmla="*/ 522486 w 522486"/>
                <a:gd name="connsiteY1" fmla="*/ 0 h 77345"/>
                <a:gd name="connsiteX2" fmla="*/ 506611 w 522486"/>
                <a:gd name="connsiteY2" fmla="*/ 77345 h 77345"/>
                <a:gd name="connsiteX3" fmla="*/ 0 w 522486"/>
                <a:gd name="connsiteY3" fmla="*/ 77345 h 77345"/>
                <a:gd name="connsiteX4" fmla="*/ 0 w 522486"/>
                <a:gd name="connsiteY4" fmla="*/ 0 h 77345"/>
                <a:gd name="connsiteX0" fmla="*/ 0 w 528836"/>
                <a:gd name="connsiteY0" fmla="*/ 0 h 77345"/>
                <a:gd name="connsiteX1" fmla="*/ 528836 w 528836"/>
                <a:gd name="connsiteY1" fmla="*/ 0 h 77345"/>
                <a:gd name="connsiteX2" fmla="*/ 506611 w 528836"/>
                <a:gd name="connsiteY2" fmla="*/ 77345 h 77345"/>
                <a:gd name="connsiteX3" fmla="*/ 0 w 528836"/>
                <a:gd name="connsiteY3" fmla="*/ 77345 h 77345"/>
                <a:gd name="connsiteX4" fmla="*/ 0 w 528836"/>
                <a:gd name="connsiteY4" fmla="*/ 0 h 77345"/>
                <a:gd name="connsiteX0" fmla="*/ 0 w 538361"/>
                <a:gd name="connsiteY0" fmla="*/ 0 h 77345"/>
                <a:gd name="connsiteX1" fmla="*/ 538361 w 538361"/>
                <a:gd name="connsiteY1" fmla="*/ 0 h 77345"/>
                <a:gd name="connsiteX2" fmla="*/ 506611 w 538361"/>
                <a:gd name="connsiteY2" fmla="*/ 77345 h 77345"/>
                <a:gd name="connsiteX3" fmla="*/ 0 w 538361"/>
                <a:gd name="connsiteY3" fmla="*/ 77345 h 77345"/>
                <a:gd name="connsiteX4" fmla="*/ 0 w 538361"/>
                <a:gd name="connsiteY4" fmla="*/ 0 h 77345"/>
                <a:gd name="connsiteX0" fmla="*/ 0 w 538361"/>
                <a:gd name="connsiteY0" fmla="*/ 0 h 77345"/>
                <a:gd name="connsiteX1" fmla="*/ 538361 w 538361"/>
                <a:gd name="connsiteY1" fmla="*/ 0 h 77345"/>
                <a:gd name="connsiteX2" fmla="*/ 522486 w 538361"/>
                <a:gd name="connsiteY2" fmla="*/ 77345 h 77345"/>
                <a:gd name="connsiteX3" fmla="*/ 0 w 538361"/>
                <a:gd name="connsiteY3" fmla="*/ 77345 h 77345"/>
                <a:gd name="connsiteX4" fmla="*/ 0 w 538361"/>
                <a:gd name="connsiteY4" fmla="*/ 0 h 77345"/>
                <a:gd name="connsiteX0" fmla="*/ 0 w 538361"/>
                <a:gd name="connsiteY0" fmla="*/ 0 h 77345"/>
                <a:gd name="connsiteX1" fmla="*/ 538361 w 538361"/>
                <a:gd name="connsiteY1" fmla="*/ 0 h 77345"/>
                <a:gd name="connsiteX2" fmla="*/ 519311 w 538361"/>
                <a:gd name="connsiteY2" fmla="*/ 77345 h 77345"/>
                <a:gd name="connsiteX3" fmla="*/ 0 w 538361"/>
                <a:gd name="connsiteY3" fmla="*/ 77345 h 77345"/>
                <a:gd name="connsiteX4" fmla="*/ 0 w 538361"/>
                <a:gd name="connsiteY4" fmla="*/ 0 h 7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361" h="77345">
                  <a:moveTo>
                    <a:pt x="0" y="0"/>
                  </a:moveTo>
                  <a:lnTo>
                    <a:pt x="538361" y="0"/>
                  </a:lnTo>
                  <a:lnTo>
                    <a:pt x="519311" y="77345"/>
                  </a:lnTo>
                  <a:lnTo>
                    <a:pt x="0" y="77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CECB0D-79BC-CD44-9C37-0F47ACCE09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0572" y="6452244"/>
            <a:ext cx="2410752" cy="2730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>
                <a:solidFill>
                  <a:srgbClr val="B5B4B4"/>
                </a:solidFill>
              </a:rPr>
              <a:t>CONFIDENTIAL – DO NOT DISTRIBUTE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orient="horz" pos="1608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 - Purple Highlight">
    <p:bg>
      <p:bgPr>
        <a:gradFill>
          <a:gsLst>
            <a:gs pos="0">
              <a:srgbClr val="6C2B69"/>
            </a:gs>
            <a:gs pos="75000">
              <a:srgbClr val="3D2E6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5"/>
          </p:nvPr>
        </p:nvSpPr>
        <p:spPr>
          <a:xfrm>
            <a:off x="6737350" y="571500"/>
            <a:ext cx="5454650" cy="5676900"/>
          </a:xfrm>
          <a:prstGeom prst="rect">
            <a:avLst/>
          </a:prstGeom>
          <a:solidFill>
            <a:schemeClr val="bg1">
              <a:alpha val="10000"/>
            </a:schemeClr>
          </a:solidFill>
          <a:effectLst>
            <a:outerShdw blurRad="177800" sx="99000" sy="99000" algn="ctr" rotWithShape="0">
              <a:schemeClr val="tx1">
                <a:alpha val="25000"/>
              </a:schemeClr>
            </a:outerShdw>
          </a:effectLst>
        </p:spPr>
        <p:txBody>
          <a:bodyPr anchor="ctr" anchorCtr="1"/>
          <a:lstStyle>
            <a:lvl1pPr marL="11430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44F5BB-131B-BC47-85A2-7AF786579D81}"/>
              </a:ext>
            </a:extLst>
          </p:cNvPr>
          <p:cNvSpPr txBox="1">
            <a:spLocks/>
          </p:cNvSpPr>
          <p:nvPr userDrawn="1"/>
        </p:nvSpPr>
        <p:spPr>
          <a:xfrm>
            <a:off x="548994" y="1437861"/>
            <a:ext cx="5639348" cy="78433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1247775" algn="l"/>
              </a:tabLst>
            </a:pPr>
            <a:endParaRPr lang="en-US" b="0" i="0">
              <a:solidFill>
                <a:srgbClr val="474747"/>
              </a:solidFill>
              <a:latin typeface="Calibri Light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649A38A-B4E4-3D4A-B1B3-756795080968}"/>
              </a:ext>
            </a:extLst>
          </p:cNvPr>
          <p:cNvSpPr/>
          <p:nvPr userDrawn="1"/>
        </p:nvSpPr>
        <p:spPr>
          <a:xfrm>
            <a:off x="460093" y="2076348"/>
            <a:ext cx="506641" cy="62223"/>
          </a:xfrm>
          <a:custGeom>
            <a:avLst/>
            <a:gdLst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522486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6216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8121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8756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50661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8836"/>
              <a:gd name="connsiteY0" fmla="*/ 0 h 77345"/>
              <a:gd name="connsiteX1" fmla="*/ 528836 w 528836"/>
              <a:gd name="connsiteY1" fmla="*/ 0 h 77345"/>
              <a:gd name="connsiteX2" fmla="*/ 506611 w 528836"/>
              <a:gd name="connsiteY2" fmla="*/ 77345 h 77345"/>
              <a:gd name="connsiteX3" fmla="*/ 0 w 528836"/>
              <a:gd name="connsiteY3" fmla="*/ 77345 h 77345"/>
              <a:gd name="connsiteX4" fmla="*/ 0 w 528836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06611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22486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19311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361" h="77345">
                <a:moveTo>
                  <a:pt x="0" y="0"/>
                </a:moveTo>
                <a:lnTo>
                  <a:pt x="538361" y="0"/>
                </a:lnTo>
                <a:lnTo>
                  <a:pt x="519311" y="77345"/>
                </a:lnTo>
                <a:lnTo>
                  <a:pt x="0" y="77345"/>
                </a:lnTo>
                <a:lnTo>
                  <a:pt x="0" y="0"/>
                </a:lnTo>
                <a:close/>
              </a:path>
            </a:pathLst>
          </a:custGeom>
          <a:solidFill>
            <a:srgbClr val="F5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64390" y="533568"/>
            <a:ext cx="5936658" cy="1541040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Highlight Text Slide With Image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64389" y="2446193"/>
            <a:ext cx="5936659" cy="47293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 i="0">
                <a:solidFill>
                  <a:schemeClr val="tx1"/>
                </a:solidFill>
                <a:latin typeface="Calibri Light" charset="0"/>
              </a:defRPr>
            </a:lvl1pPr>
          </a:lstStyle>
          <a:p>
            <a:pPr lvl="0"/>
            <a:r>
              <a:rPr lang="en-US" dirty="0"/>
              <a:t>This is a sub header for the slide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64389" y="3068758"/>
            <a:ext cx="5936660" cy="317964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 baseline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Body text goes here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32F4A7-4A62-924D-A537-AE586082AB0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80572" y="6452244"/>
            <a:ext cx="2410752" cy="2730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>
                <a:solidFill>
                  <a:srgbClr val="B5B4B4"/>
                </a:solidFill>
              </a:rPr>
              <a:t>CONFIDENTIAL – DO NOT DISTRIBUTE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orient="horz" pos="1608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Purpl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15A47-3F53-EB42-8615-869908B081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Highlight Text Slide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4C8CC1CC-49CC-CB42-AA8B-4C8EAEE4FE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4389" y="2918467"/>
            <a:ext cx="11416278" cy="330478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2400" b="0" i="0">
                <a:solidFill>
                  <a:schemeClr val="tx1"/>
                </a:solidFill>
                <a:effectLst/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2400" b="0" i="0">
                <a:latin typeface="Open Sans" charset="0"/>
                <a:ea typeface="Open Sans" charset="0"/>
                <a:cs typeface="Open Sans" charset="0"/>
              </a:defRPr>
            </a:lvl2pPr>
            <a:lvl3pPr>
              <a:defRPr sz="2400" b="0" i="0">
                <a:latin typeface="Open Sans" charset="0"/>
                <a:ea typeface="Open Sans" charset="0"/>
                <a:cs typeface="Open Sans" charset="0"/>
              </a:defRPr>
            </a:lvl3pPr>
            <a:lvl4pPr>
              <a:defRPr sz="2400" b="0" i="0">
                <a:latin typeface="Open Sans" charset="0"/>
                <a:ea typeface="Open Sans" charset="0"/>
                <a:cs typeface="Open Sans" charset="0"/>
              </a:defRPr>
            </a:lvl4pPr>
            <a:lvl5pPr>
              <a:defRPr sz="2400" b="0" i="0"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Body text goes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B355F-FB9B-384A-9895-AA6CD855F9E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80572" y="6452244"/>
            <a:ext cx="2410752" cy="2730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>
                <a:solidFill>
                  <a:srgbClr val="B5B4B4"/>
                </a:solidFill>
              </a:rPr>
              <a:t>CONFIDENTIAL – DO NOT DISTRIBUTE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BDEBC23-671C-ED4C-B089-7B2E966E61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389" y="1919288"/>
            <a:ext cx="11416277" cy="790575"/>
          </a:xfrm>
        </p:spPr>
        <p:txBody>
          <a:bodyPr>
            <a:noAutofit/>
          </a:bodyPr>
          <a:lstStyle>
            <a:lvl1pPr algn="l">
              <a:lnSpc>
                <a:spcPts val="3120"/>
              </a:lnSpc>
              <a:tabLst>
                <a:tab pos="1247775" algn="l"/>
              </a:tabLst>
              <a:defRPr sz="2400" b="0" i="0">
                <a:latin typeface="Calibri Light" charset="0"/>
              </a:defRPr>
            </a:lvl1pPr>
          </a:lstStyle>
          <a:p>
            <a:pPr lvl="0"/>
            <a:r>
              <a:rPr lang="en-US" dirty="0"/>
              <a:t>This is a longer sub header for the slide. If it does not run into two lines, please adjust the body text below to equal the spacing as shown. </a:t>
            </a:r>
          </a:p>
        </p:txBody>
      </p:sp>
    </p:spTree>
    <p:extLst>
      <p:ext uri="{BB962C8B-B14F-4D97-AF65-F5344CB8AC3E}">
        <p14:creationId xmlns:p14="http://schemas.microsoft.com/office/powerpoint/2010/main" val="2846337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Bann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951F9105-65D5-B04B-AF20-5B62CFABED3E}"/>
              </a:ext>
            </a:extLst>
          </p:cNvPr>
          <p:cNvSpPr/>
          <p:nvPr userDrawn="1"/>
        </p:nvSpPr>
        <p:spPr>
          <a:xfrm rot="10800000">
            <a:off x="369904" y="-1"/>
            <a:ext cx="5203605" cy="5881564"/>
          </a:xfrm>
          <a:custGeom>
            <a:avLst/>
            <a:gdLst>
              <a:gd name="connsiteX0" fmla="*/ 5203605 w 5203605"/>
              <a:gd name="connsiteY0" fmla="*/ 5881564 h 5881564"/>
              <a:gd name="connsiteX1" fmla="*/ 0 w 5203605"/>
              <a:gd name="connsiteY1" fmla="*/ 5881564 h 5881564"/>
              <a:gd name="connsiteX2" fmla="*/ 0 w 5203605"/>
              <a:gd name="connsiteY2" fmla="*/ 996800 h 5881564"/>
              <a:gd name="connsiteX3" fmla="*/ 5203605 w 5203605"/>
              <a:gd name="connsiteY3" fmla="*/ 0 h 5881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3605" h="5881564">
                <a:moveTo>
                  <a:pt x="5203605" y="5881564"/>
                </a:moveTo>
                <a:lnTo>
                  <a:pt x="0" y="5881564"/>
                </a:lnTo>
                <a:lnTo>
                  <a:pt x="0" y="996800"/>
                </a:lnTo>
                <a:lnTo>
                  <a:pt x="5203605" y="0"/>
                </a:lnTo>
                <a:close/>
              </a:path>
            </a:pathLst>
          </a:custGeom>
          <a:gradFill>
            <a:gsLst>
              <a:gs pos="33000">
                <a:srgbClr val="35246C">
                  <a:alpha val="82000"/>
                </a:srgbClr>
              </a:gs>
              <a:gs pos="100000">
                <a:srgbClr val="77236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43142" y="765667"/>
            <a:ext cx="4395300" cy="557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 i="0" cap="all" baseline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Banner Slide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6728" y="1902266"/>
            <a:ext cx="4361714" cy="3237905"/>
          </a:xfrm>
          <a:prstGeom prst="rect">
            <a:avLst/>
          </a:prstGeo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ts val="308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charset="0"/>
              <a:buChar char="•"/>
              <a:tabLst>
                <a:tab pos="1247775" algn="l"/>
              </a:tabLst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692150" indent="-234950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tabLst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1092200" indent="-177800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tabLst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2400" b="0" i="0">
                <a:latin typeface="Open Sans" charset="0"/>
                <a:ea typeface="Open Sans" charset="0"/>
                <a:cs typeface="Open Sans" charset="0"/>
              </a:defRPr>
            </a:lvl4pPr>
            <a:lvl5pPr>
              <a:defRPr sz="2400" b="0" i="0"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Bulleted text</a:t>
            </a:r>
          </a:p>
          <a:p>
            <a:pPr lvl="1"/>
            <a:r>
              <a:rPr lang="en-US" dirty="0"/>
              <a:t>Sub-bulleted text</a:t>
            </a:r>
          </a:p>
          <a:p>
            <a:pPr lvl="2"/>
            <a:r>
              <a:rPr lang="en-US" dirty="0"/>
              <a:t>Sub-sub-bulleted text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FCF5C50-BE6E-184D-9EA9-1DE1F51EC7D7}"/>
              </a:ext>
            </a:extLst>
          </p:cNvPr>
          <p:cNvSpPr/>
          <p:nvPr userDrawn="1"/>
        </p:nvSpPr>
        <p:spPr>
          <a:xfrm>
            <a:off x="838200" y="1532077"/>
            <a:ext cx="506641" cy="62223"/>
          </a:xfrm>
          <a:custGeom>
            <a:avLst/>
            <a:gdLst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522486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6216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8121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8756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50661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8836"/>
              <a:gd name="connsiteY0" fmla="*/ 0 h 77345"/>
              <a:gd name="connsiteX1" fmla="*/ 528836 w 528836"/>
              <a:gd name="connsiteY1" fmla="*/ 0 h 77345"/>
              <a:gd name="connsiteX2" fmla="*/ 506611 w 528836"/>
              <a:gd name="connsiteY2" fmla="*/ 77345 h 77345"/>
              <a:gd name="connsiteX3" fmla="*/ 0 w 528836"/>
              <a:gd name="connsiteY3" fmla="*/ 77345 h 77345"/>
              <a:gd name="connsiteX4" fmla="*/ 0 w 528836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06611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22486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19311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361" h="77345">
                <a:moveTo>
                  <a:pt x="0" y="0"/>
                </a:moveTo>
                <a:lnTo>
                  <a:pt x="538361" y="0"/>
                </a:lnTo>
                <a:lnTo>
                  <a:pt x="519311" y="77345"/>
                </a:lnTo>
                <a:lnTo>
                  <a:pt x="0" y="77345"/>
                </a:lnTo>
                <a:lnTo>
                  <a:pt x="0" y="0"/>
                </a:lnTo>
                <a:close/>
              </a:path>
            </a:pathLst>
          </a:custGeom>
          <a:solidFill>
            <a:srgbClr val="F5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C6FFB1-E28A-4B41-999C-FE4B93DECE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0572" y="6452244"/>
            <a:ext cx="2410752" cy="2730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>
                <a:solidFill>
                  <a:srgbClr val="B5B4B4"/>
                </a:solidFill>
              </a:rPr>
              <a:t>CONFIDENTIAL – DO NOT DISTRIBUTE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28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- Purple Highlight ">
    <p:bg>
      <p:bgPr>
        <a:gradFill>
          <a:gsLst>
            <a:gs pos="0">
              <a:srgbClr val="6C2B69"/>
            </a:gs>
            <a:gs pos="75000">
              <a:srgbClr val="3D2E6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2621B9A-BD52-4A4A-8262-E2AB09BDA51B}"/>
              </a:ext>
            </a:extLst>
          </p:cNvPr>
          <p:cNvSpPr txBox="1">
            <a:spLocks/>
          </p:cNvSpPr>
          <p:nvPr userDrawn="1"/>
        </p:nvSpPr>
        <p:spPr>
          <a:xfrm>
            <a:off x="384464" y="2967173"/>
            <a:ext cx="11423072" cy="84418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020"/>
              </a:lnSpc>
              <a:tabLst>
                <a:tab pos="1247775" algn="l"/>
              </a:tabLst>
            </a:pPr>
            <a:r>
              <a:rPr lang="en-US" sz="66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QUESTIONS?</a:t>
            </a:r>
            <a:endParaRPr lang="en-US" sz="6600" b="0" i="0" baseline="3000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311512-39E5-CA48-8125-CE0D61FF9BAB}"/>
              </a:ext>
            </a:extLst>
          </p:cNvPr>
          <p:cNvGrpSpPr/>
          <p:nvPr userDrawn="1"/>
        </p:nvGrpSpPr>
        <p:grpSpPr>
          <a:xfrm>
            <a:off x="5822327" y="3995857"/>
            <a:ext cx="647553" cy="62223"/>
            <a:chOff x="5960343" y="3683949"/>
            <a:chExt cx="647553" cy="62223"/>
          </a:xfrm>
        </p:grpSpPr>
        <p:sp>
          <p:nvSpPr>
            <p:cNvPr id="12" name="Rectangle 2">
              <a:extLst>
                <a:ext uri="{FF2B5EF4-FFF2-40B4-BE49-F238E27FC236}">
                  <a16:creationId xmlns:a16="http://schemas.microsoft.com/office/drawing/2014/main" id="{B98C188C-DE36-574C-8F61-AF3C0AB2D659}"/>
                </a:ext>
              </a:extLst>
            </p:cNvPr>
            <p:cNvSpPr/>
            <p:nvPr/>
          </p:nvSpPr>
          <p:spPr>
            <a:xfrm>
              <a:off x="6101255" y="3683949"/>
              <a:ext cx="506641" cy="62223"/>
            </a:xfrm>
            <a:custGeom>
              <a:avLst/>
              <a:gdLst>
                <a:gd name="connsiteX0" fmla="*/ 0 w 522486"/>
                <a:gd name="connsiteY0" fmla="*/ 0 h 77345"/>
                <a:gd name="connsiteX1" fmla="*/ 522486 w 522486"/>
                <a:gd name="connsiteY1" fmla="*/ 0 h 77345"/>
                <a:gd name="connsiteX2" fmla="*/ 522486 w 522486"/>
                <a:gd name="connsiteY2" fmla="*/ 77345 h 77345"/>
                <a:gd name="connsiteX3" fmla="*/ 0 w 522486"/>
                <a:gd name="connsiteY3" fmla="*/ 77345 h 77345"/>
                <a:gd name="connsiteX4" fmla="*/ 0 w 522486"/>
                <a:gd name="connsiteY4" fmla="*/ 0 h 77345"/>
                <a:gd name="connsiteX0" fmla="*/ 0 w 522486"/>
                <a:gd name="connsiteY0" fmla="*/ 0 h 77345"/>
                <a:gd name="connsiteX1" fmla="*/ 522486 w 522486"/>
                <a:gd name="connsiteY1" fmla="*/ 0 h 77345"/>
                <a:gd name="connsiteX2" fmla="*/ 462161 w 522486"/>
                <a:gd name="connsiteY2" fmla="*/ 77345 h 77345"/>
                <a:gd name="connsiteX3" fmla="*/ 0 w 522486"/>
                <a:gd name="connsiteY3" fmla="*/ 77345 h 77345"/>
                <a:gd name="connsiteX4" fmla="*/ 0 w 522486"/>
                <a:gd name="connsiteY4" fmla="*/ 0 h 77345"/>
                <a:gd name="connsiteX0" fmla="*/ 0 w 522486"/>
                <a:gd name="connsiteY0" fmla="*/ 0 h 77345"/>
                <a:gd name="connsiteX1" fmla="*/ 522486 w 522486"/>
                <a:gd name="connsiteY1" fmla="*/ 0 h 77345"/>
                <a:gd name="connsiteX2" fmla="*/ 481211 w 522486"/>
                <a:gd name="connsiteY2" fmla="*/ 77345 h 77345"/>
                <a:gd name="connsiteX3" fmla="*/ 0 w 522486"/>
                <a:gd name="connsiteY3" fmla="*/ 77345 h 77345"/>
                <a:gd name="connsiteX4" fmla="*/ 0 w 522486"/>
                <a:gd name="connsiteY4" fmla="*/ 0 h 77345"/>
                <a:gd name="connsiteX0" fmla="*/ 0 w 522486"/>
                <a:gd name="connsiteY0" fmla="*/ 0 h 77345"/>
                <a:gd name="connsiteX1" fmla="*/ 522486 w 522486"/>
                <a:gd name="connsiteY1" fmla="*/ 0 h 77345"/>
                <a:gd name="connsiteX2" fmla="*/ 487561 w 522486"/>
                <a:gd name="connsiteY2" fmla="*/ 77345 h 77345"/>
                <a:gd name="connsiteX3" fmla="*/ 0 w 522486"/>
                <a:gd name="connsiteY3" fmla="*/ 77345 h 77345"/>
                <a:gd name="connsiteX4" fmla="*/ 0 w 522486"/>
                <a:gd name="connsiteY4" fmla="*/ 0 h 77345"/>
                <a:gd name="connsiteX0" fmla="*/ 0 w 522486"/>
                <a:gd name="connsiteY0" fmla="*/ 0 h 77345"/>
                <a:gd name="connsiteX1" fmla="*/ 522486 w 522486"/>
                <a:gd name="connsiteY1" fmla="*/ 0 h 77345"/>
                <a:gd name="connsiteX2" fmla="*/ 506611 w 522486"/>
                <a:gd name="connsiteY2" fmla="*/ 77345 h 77345"/>
                <a:gd name="connsiteX3" fmla="*/ 0 w 522486"/>
                <a:gd name="connsiteY3" fmla="*/ 77345 h 77345"/>
                <a:gd name="connsiteX4" fmla="*/ 0 w 522486"/>
                <a:gd name="connsiteY4" fmla="*/ 0 h 77345"/>
                <a:gd name="connsiteX0" fmla="*/ 0 w 528836"/>
                <a:gd name="connsiteY0" fmla="*/ 0 h 77345"/>
                <a:gd name="connsiteX1" fmla="*/ 528836 w 528836"/>
                <a:gd name="connsiteY1" fmla="*/ 0 h 77345"/>
                <a:gd name="connsiteX2" fmla="*/ 506611 w 528836"/>
                <a:gd name="connsiteY2" fmla="*/ 77345 h 77345"/>
                <a:gd name="connsiteX3" fmla="*/ 0 w 528836"/>
                <a:gd name="connsiteY3" fmla="*/ 77345 h 77345"/>
                <a:gd name="connsiteX4" fmla="*/ 0 w 528836"/>
                <a:gd name="connsiteY4" fmla="*/ 0 h 77345"/>
                <a:gd name="connsiteX0" fmla="*/ 0 w 538361"/>
                <a:gd name="connsiteY0" fmla="*/ 0 h 77345"/>
                <a:gd name="connsiteX1" fmla="*/ 538361 w 538361"/>
                <a:gd name="connsiteY1" fmla="*/ 0 h 77345"/>
                <a:gd name="connsiteX2" fmla="*/ 506611 w 538361"/>
                <a:gd name="connsiteY2" fmla="*/ 77345 h 77345"/>
                <a:gd name="connsiteX3" fmla="*/ 0 w 538361"/>
                <a:gd name="connsiteY3" fmla="*/ 77345 h 77345"/>
                <a:gd name="connsiteX4" fmla="*/ 0 w 538361"/>
                <a:gd name="connsiteY4" fmla="*/ 0 h 77345"/>
                <a:gd name="connsiteX0" fmla="*/ 0 w 538361"/>
                <a:gd name="connsiteY0" fmla="*/ 0 h 77345"/>
                <a:gd name="connsiteX1" fmla="*/ 538361 w 538361"/>
                <a:gd name="connsiteY1" fmla="*/ 0 h 77345"/>
                <a:gd name="connsiteX2" fmla="*/ 522486 w 538361"/>
                <a:gd name="connsiteY2" fmla="*/ 77345 h 77345"/>
                <a:gd name="connsiteX3" fmla="*/ 0 w 538361"/>
                <a:gd name="connsiteY3" fmla="*/ 77345 h 77345"/>
                <a:gd name="connsiteX4" fmla="*/ 0 w 538361"/>
                <a:gd name="connsiteY4" fmla="*/ 0 h 77345"/>
                <a:gd name="connsiteX0" fmla="*/ 0 w 538361"/>
                <a:gd name="connsiteY0" fmla="*/ 0 h 77345"/>
                <a:gd name="connsiteX1" fmla="*/ 538361 w 538361"/>
                <a:gd name="connsiteY1" fmla="*/ 0 h 77345"/>
                <a:gd name="connsiteX2" fmla="*/ 519311 w 538361"/>
                <a:gd name="connsiteY2" fmla="*/ 77345 h 77345"/>
                <a:gd name="connsiteX3" fmla="*/ 0 w 538361"/>
                <a:gd name="connsiteY3" fmla="*/ 77345 h 77345"/>
                <a:gd name="connsiteX4" fmla="*/ 0 w 538361"/>
                <a:gd name="connsiteY4" fmla="*/ 0 h 7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361" h="77345">
                  <a:moveTo>
                    <a:pt x="0" y="0"/>
                  </a:moveTo>
                  <a:lnTo>
                    <a:pt x="538361" y="0"/>
                  </a:lnTo>
                  <a:lnTo>
                    <a:pt x="519311" y="77345"/>
                  </a:lnTo>
                  <a:lnTo>
                    <a:pt x="0" y="77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DE6A539C-A32B-384F-B5C5-92C3FC309497}"/>
                </a:ext>
              </a:extLst>
            </p:cNvPr>
            <p:cNvSpPr/>
            <p:nvPr/>
          </p:nvSpPr>
          <p:spPr>
            <a:xfrm rot="10800000" flipV="1">
              <a:off x="5960343" y="3683949"/>
              <a:ext cx="506641" cy="62223"/>
            </a:xfrm>
            <a:custGeom>
              <a:avLst/>
              <a:gdLst>
                <a:gd name="connsiteX0" fmla="*/ 0 w 522486"/>
                <a:gd name="connsiteY0" fmla="*/ 0 h 77345"/>
                <a:gd name="connsiteX1" fmla="*/ 522486 w 522486"/>
                <a:gd name="connsiteY1" fmla="*/ 0 h 77345"/>
                <a:gd name="connsiteX2" fmla="*/ 522486 w 522486"/>
                <a:gd name="connsiteY2" fmla="*/ 77345 h 77345"/>
                <a:gd name="connsiteX3" fmla="*/ 0 w 522486"/>
                <a:gd name="connsiteY3" fmla="*/ 77345 h 77345"/>
                <a:gd name="connsiteX4" fmla="*/ 0 w 522486"/>
                <a:gd name="connsiteY4" fmla="*/ 0 h 77345"/>
                <a:gd name="connsiteX0" fmla="*/ 0 w 522486"/>
                <a:gd name="connsiteY0" fmla="*/ 0 h 77345"/>
                <a:gd name="connsiteX1" fmla="*/ 522486 w 522486"/>
                <a:gd name="connsiteY1" fmla="*/ 0 h 77345"/>
                <a:gd name="connsiteX2" fmla="*/ 462161 w 522486"/>
                <a:gd name="connsiteY2" fmla="*/ 77345 h 77345"/>
                <a:gd name="connsiteX3" fmla="*/ 0 w 522486"/>
                <a:gd name="connsiteY3" fmla="*/ 77345 h 77345"/>
                <a:gd name="connsiteX4" fmla="*/ 0 w 522486"/>
                <a:gd name="connsiteY4" fmla="*/ 0 h 77345"/>
                <a:gd name="connsiteX0" fmla="*/ 0 w 522486"/>
                <a:gd name="connsiteY0" fmla="*/ 0 h 77345"/>
                <a:gd name="connsiteX1" fmla="*/ 522486 w 522486"/>
                <a:gd name="connsiteY1" fmla="*/ 0 h 77345"/>
                <a:gd name="connsiteX2" fmla="*/ 481211 w 522486"/>
                <a:gd name="connsiteY2" fmla="*/ 77345 h 77345"/>
                <a:gd name="connsiteX3" fmla="*/ 0 w 522486"/>
                <a:gd name="connsiteY3" fmla="*/ 77345 h 77345"/>
                <a:gd name="connsiteX4" fmla="*/ 0 w 522486"/>
                <a:gd name="connsiteY4" fmla="*/ 0 h 77345"/>
                <a:gd name="connsiteX0" fmla="*/ 0 w 522486"/>
                <a:gd name="connsiteY0" fmla="*/ 0 h 77345"/>
                <a:gd name="connsiteX1" fmla="*/ 522486 w 522486"/>
                <a:gd name="connsiteY1" fmla="*/ 0 h 77345"/>
                <a:gd name="connsiteX2" fmla="*/ 487561 w 522486"/>
                <a:gd name="connsiteY2" fmla="*/ 77345 h 77345"/>
                <a:gd name="connsiteX3" fmla="*/ 0 w 522486"/>
                <a:gd name="connsiteY3" fmla="*/ 77345 h 77345"/>
                <a:gd name="connsiteX4" fmla="*/ 0 w 522486"/>
                <a:gd name="connsiteY4" fmla="*/ 0 h 77345"/>
                <a:gd name="connsiteX0" fmla="*/ 0 w 522486"/>
                <a:gd name="connsiteY0" fmla="*/ 0 h 77345"/>
                <a:gd name="connsiteX1" fmla="*/ 522486 w 522486"/>
                <a:gd name="connsiteY1" fmla="*/ 0 h 77345"/>
                <a:gd name="connsiteX2" fmla="*/ 506611 w 522486"/>
                <a:gd name="connsiteY2" fmla="*/ 77345 h 77345"/>
                <a:gd name="connsiteX3" fmla="*/ 0 w 522486"/>
                <a:gd name="connsiteY3" fmla="*/ 77345 h 77345"/>
                <a:gd name="connsiteX4" fmla="*/ 0 w 522486"/>
                <a:gd name="connsiteY4" fmla="*/ 0 h 77345"/>
                <a:gd name="connsiteX0" fmla="*/ 0 w 528836"/>
                <a:gd name="connsiteY0" fmla="*/ 0 h 77345"/>
                <a:gd name="connsiteX1" fmla="*/ 528836 w 528836"/>
                <a:gd name="connsiteY1" fmla="*/ 0 h 77345"/>
                <a:gd name="connsiteX2" fmla="*/ 506611 w 528836"/>
                <a:gd name="connsiteY2" fmla="*/ 77345 h 77345"/>
                <a:gd name="connsiteX3" fmla="*/ 0 w 528836"/>
                <a:gd name="connsiteY3" fmla="*/ 77345 h 77345"/>
                <a:gd name="connsiteX4" fmla="*/ 0 w 528836"/>
                <a:gd name="connsiteY4" fmla="*/ 0 h 77345"/>
                <a:gd name="connsiteX0" fmla="*/ 0 w 538361"/>
                <a:gd name="connsiteY0" fmla="*/ 0 h 77345"/>
                <a:gd name="connsiteX1" fmla="*/ 538361 w 538361"/>
                <a:gd name="connsiteY1" fmla="*/ 0 h 77345"/>
                <a:gd name="connsiteX2" fmla="*/ 506611 w 538361"/>
                <a:gd name="connsiteY2" fmla="*/ 77345 h 77345"/>
                <a:gd name="connsiteX3" fmla="*/ 0 w 538361"/>
                <a:gd name="connsiteY3" fmla="*/ 77345 h 77345"/>
                <a:gd name="connsiteX4" fmla="*/ 0 w 538361"/>
                <a:gd name="connsiteY4" fmla="*/ 0 h 77345"/>
                <a:gd name="connsiteX0" fmla="*/ 0 w 538361"/>
                <a:gd name="connsiteY0" fmla="*/ 0 h 77345"/>
                <a:gd name="connsiteX1" fmla="*/ 538361 w 538361"/>
                <a:gd name="connsiteY1" fmla="*/ 0 h 77345"/>
                <a:gd name="connsiteX2" fmla="*/ 522486 w 538361"/>
                <a:gd name="connsiteY2" fmla="*/ 77345 h 77345"/>
                <a:gd name="connsiteX3" fmla="*/ 0 w 538361"/>
                <a:gd name="connsiteY3" fmla="*/ 77345 h 77345"/>
                <a:gd name="connsiteX4" fmla="*/ 0 w 538361"/>
                <a:gd name="connsiteY4" fmla="*/ 0 h 77345"/>
                <a:gd name="connsiteX0" fmla="*/ 0 w 538361"/>
                <a:gd name="connsiteY0" fmla="*/ 0 h 77345"/>
                <a:gd name="connsiteX1" fmla="*/ 538361 w 538361"/>
                <a:gd name="connsiteY1" fmla="*/ 0 h 77345"/>
                <a:gd name="connsiteX2" fmla="*/ 519311 w 538361"/>
                <a:gd name="connsiteY2" fmla="*/ 77345 h 77345"/>
                <a:gd name="connsiteX3" fmla="*/ 0 w 538361"/>
                <a:gd name="connsiteY3" fmla="*/ 77345 h 77345"/>
                <a:gd name="connsiteX4" fmla="*/ 0 w 538361"/>
                <a:gd name="connsiteY4" fmla="*/ 0 h 7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361" h="77345">
                  <a:moveTo>
                    <a:pt x="0" y="0"/>
                  </a:moveTo>
                  <a:lnTo>
                    <a:pt x="538361" y="0"/>
                  </a:lnTo>
                  <a:lnTo>
                    <a:pt x="519311" y="77345"/>
                  </a:lnTo>
                  <a:lnTo>
                    <a:pt x="0" y="77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CCCE2F-B18F-CC47-A756-7D1F6317ED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0572" y="6452244"/>
            <a:ext cx="2410752" cy="2730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>
                <a:solidFill>
                  <a:srgbClr val="B5B4B4"/>
                </a:solidFill>
              </a:rPr>
              <a:t>CONFIDENTIAL – DO NOT DISTRIBUTE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orient="horz" pos="1608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Bann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951F9105-65D5-B04B-AF20-5B62CFABED3E}"/>
              </a:ext>
            </a:extLst>
          </p:cNvPr>
          <p:cNvSpPr/>
          <p:nvPr userDrawn="1"/>
        </p:nvSpPr>
        <p:spPr>
          <a:xfrm rot="10800000">
            <a:off x="385143" y="-2"/>
            <a:ext cx="5203605" cy="5881564"/>
          </a:xfrm>
          <a:custGeom>
            <a:avLst/>
            <a:gdLst>
              <a:gd name="connsiteX0" fmla="*/ 5203605 w 5203605"/>
              <a:gd name="connsiteY0" fmla="*/ 5881564 h 5881564"/>
              <a:gd name="connsiteX1" fmla="*/ 0 w 5203605"/>
              <a:gd name="connsiteY1" fmla="*/ 5881564 h 5881564"/>
              <a:gd name="connsiteX2" fmla="*/ 0 w 5203605"/>
              <a:gd name="connsiteY2" fmla="*/ 996800 h 5881564"/>
              <a:gd name="connsiteX3" fmla="*/ 5203605 w 5203605"/>
              <a:gd name="connsiteY3" fmla="*/ 0 h 5881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3605" h="5881564">
                <a:moveTo>
                  <a:pt x="5203605" y="5881564"/>
                </a:moveTo>
                <a:lnTo>
                  <a:pt x="0" y="5881564"/>
                </a:lnTo>
                <a:lnTo>
                  <a:pt x="0" y="996800"/>
                </a:lnTo>
                <a:lnTo>
                  <a:pt x="5203605" y="0"/>
                </a:lnTo>
                <a:close/>
              </a:path>
            </a:pathLst>
          </a:cu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43142" y="765667"/>
            <a:ext cx="4395300" cy="557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 i="0" cap="all" baseline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Banner Slide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6728" y="1902266"/>
            <a:ext cx="4361714" cy="3237905"/>
          </a:xfrm>
          <a:prstGeom prst="rect">
            <a:avLst/>
          </a:prstGeo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ts val="308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charset="0"/>
              <a:buChar char="•"/>
              <a:tabLst>
                <a:tab pos="1247775" algn="l"/>
              </a:tabLst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692150" indent="-234950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tabLst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1092200" indent="-177800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tabLst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2400" b="0" i="0">
                <a:latin typeface="Open Sans" charset="0"/>
                <a:ea typeface="Open Sans" charset="0"/>
                <a:cs typeface="Open Sans" charset="0"/>
              </a:defRPr>
            </a:lvl4pPr>
            <a:lvl5pPr>
              <a:defRPr sz="2400" b="0" i="0"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Bulleted text</a:t>
            </a:r>
          </a:p>
          <a:p>
            <a:pPr lvl="1"/>
            <a:r>
              <a:rPr lang="en-US" dirty="0"/>
              <a:t>Sub-bulleted text</a:t>
            </a:r>
          </a:p>
          <a:p>
            <a:pPr lvl="2"/>
            <a:r>
              <a:rPr lang="en-US" dirty="0"/>
              <a:t>Sub-sub-bulleted text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FCF5C50-BE6E-184D-9EA9-1DE1F51EC7D7}"/>
              </a:ext>
            </a:extLst>
          </p:cNvPr>
          <p:cNvSpPr/>
          <p:nvPr userDrawn="1"/>
        </p:nvSpPr>
        <p:spPr>
          <a:xfrm>
            <a:off x="838200" y="1532077"/>
            <a:ext cx="506641" cy="62223"/>
          </a:xfrm>
          <a:custGeom>
            <a:avLst/>
            <a:gdLst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522486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6216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8121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8756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50661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8836"/>
              <a:gd name="connsiteY0" fmla="*/ 0 h 77345"/>
              <a:gd name="connsiteX1" fmla="*/ 528836 w 528836"/>
              <a:gd name="connsiteY1" fmla="*/ 0 h 77345"/>
              <a:gd name="connsiteX2" fmla="*/ 506611 w 528836"/>
              <a:gd name="connsiteY2" fmla="*/ 77345 h 77345"/>
              <a:gd name="connsiteX3" fmla="*/ 0 w 528836"/>
              <a:gd name="connsiteY3" fmla="*/ 77345 h 77345"/>
              <a:gd name="connsiteX4" fmla="*/ 0 w 528836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06611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22486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19311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361" h="77345">
                <a:moveTo>
                  <a:pt x="0" y="0"/>
                </a:moveTo>
                <a:lnTo>
                  <a:pt x="538361" y="0"/>
                </a:lnTo>
                <a:lnTo>
                  <a:pt x="519311" y="77345"/>
                </a:lnTo>
                <a:lnTo>
                  <a:pt x="0" y="77345"/>
                </a:lnTo>
                <a:lnTo>
                  <a:pt x="0" y="0"/>
                </a:lnTo>
                <a:close/>
              </a:path>
            </a:pathLst>
          </a:custGeom>
          <a:solidFill>
            <a:srgbClr val="F5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5301F1-938C-2F4A-AB2B-78CF193F88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0572" y="6452244"/>
            <a:ext cx="2410752" cy="2730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>
                <a:solidFill>
                  <a:srgbClr val="B5B4B4"/>
                </a:solidFill>
              </a:rPr>
              <a:t>CONFIDENTIAL – DO NOT DISTRIBUTE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nn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AFD25944-D44D-0841-9090-26E86A981E35}"/>
              </a:ext>
            </a:extLst>
          </p:cNvPr>
          <p:cNvSpPr/>
          <p:nvPr userDrawn="1"/>
        </p:nvSpPr>
        <p:spPr>
          <a:xfrm rot="10800000">
            <a:off x="385143" y="-2"/>
            <a:ext cx="5203605" cy="5881564"/>
          </a:xfrm>
          <a:custGeom>
            <a:avLst/>
            <a:gdLst>
              <a:gd name="connsiteX0" fmla="*/ 5203605 w 5203605"/>
              <a:gd name="connsiteY0" fmla="*/ 5881564 h 5881564"/>
              <a:gd name="connsiteX1" fmla="*/ 0 w 5203605"/>
              <a:gd name="connsiteY1" fmla="*/ 5881564 h 5881564"/>
              <a:gd name="connsiteX2" fmla="*/ 0 w 5203605"/>
              <a:gd name="connsiteY2" fmla="*/ 996800 h 5881564"/>
              <a:gd name="connsiteX3" fmla="*/ 5203605 w 5203605"/>
              <a:gd name="connsiteY3" fmla="*/ 0 h 5881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3605" h="5881564">
                <a:moveTo>
                  <a:pt x="5203605" y="5881564"/>
                </a:moveTo>
                <a:lnTo>
                  <a:pt x="0" y="5881564"/>
                </a:lnTo>
                <a:lnTo>
                  <a:pt x="0" y="996800"/>
                </a:lnTo>
                <a:lnTo>
                  <a:pt x="5203605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43142" y="765667"/>
            <a:ext cx="4387208" cy="557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 i="0" cap="all" baseline="0">
                <a:solidFill>
                  <a:srgbClr val="2E216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Banner Slide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6728" y="1902266"/>
            <a:ext cx="4353622" cy="3237905"/>
          </a:xfrm>
          <a:prstGeom prst="rect">
            <a:avLst/>
          </a:prstGeom>
        </p:spPr>
        <p:txBody>
          <a:bodyPr>
            <a:noAutofit/>
          </a:bodyPr>
          <a:lstStyle>
            <a:lvl1pPr marL="173038" marR="0" indent="-173038" algn="l" defTabSz="914400" rtl="0" eaLnBrk="1" fontAlgn="auto" latinLnBrk="0" hangingPunct="1">
              <a:lnSpc>
                <a:spcPts val="308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charset="0"/>
              <a:buChar char="•"/>
              <a:tabLst>
                <a:tab pos="1247775" algn="l"/>
              </a:tabLst>
              <a:defRPr sz="2400" b="0" i="0">
                <a:solidFill>
                  <a:srgbClr val="333D47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631825" indent="-174625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tabLst/>
              <a:defRPr sz="2100" b="0" i="0" baseline="0">
                <a:latin typeface="Calibri Light" charset="0"/>
                <a:ea typeface="Calibri Light" charset="0"/>
                <a:cs typeface="Calibri Light" charset="0"/>
              </a:defRPr>
            </a:lvl2pPr>
            <a:lvl3pPr marL="1089025" indent="-174625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tabLst/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2400" b="0" i="0">
                <a:latin typeface="Open Sans" charset="0"/>
                <a:ea typeface="Open Sans" charset="0"/>
                <a:cs typeface="Open Sans" charset="0"/>
              </a:defRPr>
            </a:lvl4pPr>
            <a:lvl5pPr>
              <a:defRPr sz="2400" b="0" i="0"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Bulleted text</a:t>
            </a:r>
          </a:p>
          <a:p>
            <a:pPr lvl="1"/>
            <a:r>
              <a:rPr lang="en-US" dirty="0"/>
              <a:t>Sub-bulleted text</a:t>
            </a:r>
          </a:p>
          <a:p>
            <a:pPr lvl="2"/>
            <a:r>
              <a:rPr lang="en-US" dirty="0"/>
              <a:t>Sub-sub-bulleted text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FCF5C50-BE6E-184D-9EA9-1DE1F51EC7D7}"/>
              </a:ext>
            </a:extLst>
          </p:cNvPr>
          <p:cNvSpPr/>
          <p:nvPr userDrawn="1"/>
        </p:nvSpPr>
        <p:spPr>
          <a:xfrm>
            <a:off x="838200" y="1532077"/>
            <a:ext cx="506641" cy="62223"/>
          </a:xfrm>
          <a:custGeom>
            <a:avLst/>
            <a:gdLst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522486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6216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8121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8756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50661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8836"/>
              <a:gd name="connsiteY0" fmla="*/ 0 h 77345"/>
              <a:gd name="connsiteX1" fmla="*/ 528836 w 528836"/>
              <a:gd name="connsiteY1" fmla="*/ 0 h 77345"/>
              <a:gd name="connsiteX2" fmla="*/ 506611 w 528836"/>
              <a:gd name="connsiteY2" fmla="*/ 77345 h 77345"/>
              <a:gd name="connsiteX3" fmla="*/ 0 w 528836"/>
              <a:gd name="connsiteY3" fmla="*/ 77345 h 77345"/>
              <a:gd name="connsiteX4" fmla="*/ 0 w 528836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06611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22486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19311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361" h="77345">
                <a:moveTo>
                  <a:pt x="0" y="0"/>
                </a:moveTo>
                <a:lnTo>
                  <a:pt x="538361" y="0"/>
                </a:lnTo>
                <a:lnTo>
                  <a:pt x="519311" y="77345"/>
                </a:lnTo>
                <a:lnTo>
                  <a:pt x="0" y="77345"/>
                </a:lnTo>
                <a:lnTo>
                  <a:pt x="0" y="0"/>
                </a:lnTo>
                <a:close/>
              </a:path>
            </a:pathLst>
          </a:custGeom>
          <a:solidFill>
            <a:srgbClr val="F5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7FF05-613D-5845-B871-CEF3C4FD6E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0572" y="6452244"/>
            <a:ext cx="2410752" cy="2730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>
                <a:solidFill>
                  <a:srgbClr val="B5B4B4"/>
                </a:solidFill>
              </a:rPr>
              <a:t>CONFIDENTIAL – DO NOT DISTRIBUTE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62986-A3B8-934D-8A8B-50FDCE26EA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Text Slide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64389" y="2918467"/>
            <a:ext cx="11416278" cy="330478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400" b="0" i="0">
                <a:solidFill>
                  <a:srgbClr val="333D47"/>
                </a:solidFill>
                <a:effectLst/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2400" b="0" i="0">
                <a:latin typeface="Open Sans" charset="0"/>
                <a:ea typeface="Open Sans" charset="0"/>
                <a:cs typeface="Open Sans" charset="0"/>
              </a:defRPr>
            </a:lvl2pPr>
            <a:lvl3pPr>
              <a:defRPr sz="2400" b="0" i="0">
                <a:latin typeface="Open Sans" charset="0"/>
                <a:ea typeface="Open Sans" charset="0"/>
                <a:cs typeface="Open Sans" charset="0"/>
              </a:defRPr>
            </a:lvl3pPr>
            <a:lvl4pPr>
              <a:defRPr sz="2400" b="0" i="0">
                <a:latin typeface="Open Sans" charset="0"/>
                <a:ea typeface="Open Sans" charset="0"/>
                <a:cs typeface="Open Sans" charset="0"/>
              </a:defRPr>
            </a:lvl4pPr>
            <a:lvl5pPr>
              <a:defRPr sz="2400" b="0" i="0"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Body text goes here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8C4377-3F3A-AA45-8985-7AA39054DF2F}"/>
              </a:ext>
            </a:extLst>
          </p:cNvPr>
          <p:cNvSpPr/>
          <p:nvPr userDrawn="1"/>
        </p:nvSpPr>
        <p:spPr>
          <a:xfrm rot="10800000">
            <a:off x="-30480" y="0"/>
            <a:ext cx="12252960" cy="91440"/>
          </a:xfrm>
          <a:prstGeom prst="rect">
            <a:avLst/>
          </a:prstGeom>
          <a:gradFill>
            <a:gsLst>
              <a:gs pos="33000">
                <a:srgbClr val="35246C"/>
              </a:gs>
              <a:gs pos="100000">
                <a:srgbClr val="77236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FCF5C50-BE6E-184D-9EA9-1DE1F51EC7D7}"/>
              </a:ext>
            </a:extLst>
          </p:cNvPr>
          <p:cNvSpPr/>
          <p:nvPr userDrawn="1"/>
        </p:nvSpPr>
        <p:spPr>
          <a:xfrm>
            <a:off x="457200" y="1532077"/>
            <a:ext cx="506641" cy="62223"/>
          </a:xfrm>
          <a:custGeom>
            <a:avLst/>
            <a:gdLst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522486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6216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8121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8756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50661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8836"/>
              <a:gd name="connsiteY0" fmla="*/ 0 h 77345"/>
              <a:gd name="connsiteX1" fmla="*/ 528836 w 528836"/>
              <a:gd name="connsiteY1" fmla="*/ 0 h 77345"/>
              <a:gd name="connsiteX2" fmla="*/ 506611 w 528836"/>
              <a:gd name="connsiteY2" fmla="*/ 77345 h 77345"/>
              <a:gd name="connsiteX3" fmla="*/ 0 w 528836"/>
              <a:gd name="connsiteY3" fmla="*/ 77345 h 77345"/>
              <a:gd name="connsiteX4" fmla="*/ 0 w 528836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06611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22486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19311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361" h="77345">
                <a:moveTo>
                  <a:pt x="0" y="0"/>
                </a:moveTo>
                <a:lnTo>
                  <a:pt x="538361" y="0"/>
                </a:lnTo>
                <a:lnTo>
                  <a:pt x="519311" y="77345"/>
                </a:lnTo>
                <a:lnTo>
                  <a:pt x="0" y="77345"/>
                </a:lnTo>
                <a:lnTo>
                  <a:pt x="0" y="0"/>
                </a:lnTo>
                <a:close/>
              </a:path>
            </a:pathLst>
          </a:custGeom>
          <a:solidFill>
            <a:srgbClr val="F5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277195-73EF-4D47-8E6F-BD4F62B5D87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0572" y="6452244"/>
            <a:ext cx="2410752" cy="2730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>
                <a:solidFill>
                  <a:srgbClr val="B5B4B4"/>
                </a:solidFill>
              </a:rPr>
              <a:t>CONFIDENTIAL – DO NOT DISTRIBUTE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4410E3-9057-234E-AA12-BD0FC19BCB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389" y="1919288"/>
            <a:ext cx="11416277" cy="790575"/>
          </a:xfrm>
        </p:spPr>
        <p:txBody>
          <a:bodyPr>
            <a:noAutofit/>
          </a:bodyPr>
          <a:lstStyle>
            <a:lvl1pPr algn="l">
              <a:lnSpc>
                <a:spcPts val="3120"/>
              </a:lnSpc>
              <a:tabLst>
                <a:tab pos="1247775" algn="l"/>
              </a:tabLst>
              <a:defRPr sz="2400" b="0" i="0">
                <a:latin typeface="Calibri Light" charset="0"/>
              </a:defRPr>
            </a:lvl1pPr>
          </a:lstStyle>
          <a:p>
            <a:pPr lvl="0"/>
            <a:r>
              <a:rPr lang="en-US" dirty="0"/>
              <a:t>This is a longer sub header for the slide. If it does not run into two lines, please adjust the body text below to equal the spacing as shown. </a:t>
            </a:r>
          </a:p>
        </p:txBody>
      </p:sp>
    </p:spTree>
    <p:extLst>
      <p:ext uri="{BB962C8B-B14F-4D97-AF65-F5344CB8AC3E}">
        <p14:creationId xmlns:p14="http://schemas.microsoft.com/office/powerpoint/2010/main" val="2504909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ut Char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544F5BB-131B-BC47-85A2-7AF786579D81}"/>
              </a:ext>
            </a:extLst>
          </p:cNvPr>
          <p:cNvSpPr txBox="1">
            <a:spLocks/>
          </p:cNvSpPr>
          <p:nvPr userDrawn="1"/>
        </p:nvSpPr>
        <p:spPr>
          <a:xfrm>
            <a:off x="548994" y="1437861"/>
            <a:ext cx="5639348" cy="78433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1247775" algn="l"/>
              </a:tabLst>
            </a:pPr>
            <a:endParaRPr lang="en-US" b="0" i="0">
              <a:solidFill>
                <a:srgbClr val="474747"/>
              </a:solidFill>
              <a:latin typeface="Calibri Light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32769F-46B4-7E42-B14E-84F6D120597B}"/>
              </a:ext>
            </a:extLst>
          </p:cNvPr>
          <p:cNvCxnSpPr/>
          <p:nvPr userDrawn="1"/>
        </p:nvCxnSpPr>
        <p:spPr>
          <a:xfrm>
            <a:off x="460214" y="4326635"/>
            <a:ext cx="4182621" cy="0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ngleBackground_gold_RGB.png">
            <a:extLst>
              <a:ext uri="{FF2B5EF4-FFF2-40B4-BE49-F238E27FC236}">
                <a16:creationId xmlns:a16="http://schemas.microsoft.com/office/drawing/2014/main" id="{47676B41-8F82-9E48-A09C-150105BCB0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4490" t="60754" b="10780"/>
          <a:stretch/>
        </p:blipFill>
        <p:spPr>
          <a:xfrm>
            <a:off x="477970" y="3419961"/>
            <a:ext cx="4182621" cy="10299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80312" y="2869552"/>
            <a:ext cx="4423700" cy="7892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Key Data Point: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66274" y="3794712"/>
            <a:ext cx="4437737" cy="5319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0" i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0.0%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380312" y="4288656"/>
            <a:ext cx="4423700" cy="4983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="0" i="0" cap="all" baseline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Data period: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C4377-3F3A-AA45-8985-7AA39054DF2F}"/>
              </a:ext>
            </a:extLst>
          </p:cNvPr>
          <p:cNvSpPr/>
          <p:nvPr userDrawn="1"/>
        </p:nvSpPr>
        <p:spPr>
          <a:xfrm rot="10800000">
            <a:off x="-30480" y="0"/>
            <a:ext cx="12252960" cy="91440"/>
          </a:xfrm>
          <a:prstGeom prst="rect">
            <a:avLst/>
          </a:prstGeom>
          <a:gradFill>
            <a:gsLst>
              <a:gs pos="33000">
                <a:srgbClr val="35246C"/>
              </a:gs>
              <a:gs pos="100000">
                <a:srgbClr val="77236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E83C42-59F1-8F4C-A6EA-33CAF95E549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80572" y="6452244"/>
            <a:ext cx="2410752" cy="2730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>
                <a:solidFill>
                  <a:srgbClr val="B5B4B4"/>
                </a:solidFill>
              </a:rPr>
              <a:t>CONFIDENTIAL – DO NOT DISTRIBUTE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14C4636-75C6-EF43-A217-78277A34F9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389" y="741933"/>
            <a:ext cx="11416278" cy="375667"/>
          </a:xfrm>
        </p:spPr>
        <p:txBody>
          <a:bodyPr>
            <a:normAutofit/>
          </a:bodyPr>
          <a:lstStyle>
            <a:lvl1pPr>
              <a:defRPr sz="2800" b="0" i="0">
                <a:latin typeface="Calibri Light" charset="0"/>
              </a:defRPr>
            </a:lvl1pPr>
          </a:lstStyle>
          <a:p>
            <a:r>
              <a:rPr lang="en-US" dirty="0"/>
              <a:t>Pie Chart Title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5E304A8-25FF-2B43-9EA3-B009C89F1606}"/>
              </a:ext>
            </a:extLst>
          </p:cNvPr>
          <p:cNvSpPr/>
          <p:nvPr userDrawn="1"/>
        </p:nvSpPr>
        <p:spPr>
          <a:xfrm>
            <a:off x="457200" y="1352391"/>
            <a:ext cx="506641" cy="62223"/>
          </a:xfrm>
          <a:custGeom>
            <a:avLst/>
            <a:gdLst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522486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6216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8121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8756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50661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8836"/>
              <a:gd name="connsiteY0" fmla="*/ 0 h 77345"/>
              <a:gd name="connsiteX1" fmla="*/ 528836 w 528836"/>
              <a:gd name="connsiteY1" fmla="*/ 0 h 77345"/>
              <a:gd name="connsiteX2" fmla="*/ 506611 w 528836"/>
              <a:gd name="connsiteY2" fmla="*/ 77345 h 77345"/>
              <a:gd name="connsiteX3" fmla="*/ 0 w 528836"/>
              <a:gd name="connsiteY3" fmla="*/ 77345 h 77345"/>
              <a:gd name="connsiteX4" fmla="*/ 0 w 528836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06611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22486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19311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361" h="77345">
                <a:moveTo>
                  <a:pt x="0" y="0"/>
                </a:moveTo>
                <a:lnTo>
                  <a:pt x="538361" y="0"/>
                </a:lnTo>
                <a:lnTo>
                  <a:pt x="519311" y="77345"/>
                </a:lnTo>
                <a:lnTo>
                  <a:pt x="0" y="77345"/>
                </a:lnTo>
                <a:lnTo>
                  <a:pt x="0" y="0"/>
                </a:lnTo>
                <a:close/>
              </a:path>
            </a:pathLst>
          </a:custGeom>
          <a:solidFill>
            <a:srgbClr val="F5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  <p15:guide id="2" pos="3384">
          <p15:clr>
            <a:srgbClr val="FBAE40"/>
          </p15:clr>
        </p15:guide>
        <p15:guide id="3" pos="5976">
          <p15:clr>
            <a:srgbClr val="FBAE40"/>
          </p15:clr>
        </p15:guide>
        <p15:guide id="4" orient="horz" pos="624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3240">
          <p15:clr>
            <a:srgbClr val="FBAE40"/>
          </p15:clr>
        </p15:guide>
        <p15:guide id="7" orient="horz" pos="367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544F5BB-131B-BC47-85A2-7AF786579D81}"/>
              </a:ext>
            </a:extLst>
          </p:cNvPr>
          <p:cNvSpPr txBox="1">
            <a:spLocks/>
          </p:cNvSpPr>
          <p:nvPr userDrawn="1"/>
        </p:nvSpPr>
        <p:spPr>
          <a:xfrm>
            <a:off x="548994" y="1437861"/>
            <a:ext cx="5639348" cy="78433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1247775" algn="l"/>
              </a:tabLst>
            </a:pPr>
            <a:endParaRPr lang="en-US" b="0" i="0">
              <a:solidFill>
                <a:srgbClr val="474747"/>
              </a:solidFill>
              <a:latin typeface="Calibri Light" charset="0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360661" y="1563330"/>
            <a:ext cx="11410161" cy="533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0" i="0">
                <a:solidFill>
                  <a:srgbClr val="333D47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Optional sub text can go here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7" hasCustomPrompt="1"/>
          </p:nvPr>
        </p:nvSpPr>
        <p:spPr>
          <a:xfrm>
            <a:off x="8921334" y="5776111"/>
            <a:ext cx="2788312" cy="4426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 i="0" cap="all" baseline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Data period: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8C4377-3F3A-AA45-8985-7AA39054DF2F}"/>
              </a:ext>
            </a:extLst>
          </p:cNvPr>
          <p:cNvSpPr/>
          <p:nvPr userDrawn="1"/>
        </p:nvSpPr>
        <p:spPr>
          <a:xfrm rot="10800000">
            <a:off x="-30480" y="0"/>
            <a:ext cx="12252960" cy="91440"/>
          </a:xfrm>
          <a:prstGeom prst="rect">
            <a:avLst/>
          </a:prstGeom>
          <a:gradFill>
            <a:gsLst>
              <a:gs pos="33000">
                <a:srgbClr val="35246C"/>
              </a:gs>
              <a:gs pos="100000">
                <a:srgbClr val="77236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FCF5C50-BE6E-184D-9EA9-1DE1F51EC7D7}"/>
              </a:ext>
            </a:extLst>
          </p:cNvPr>
          <p:cNvSpPr/>
          <p:nvPr userDrawn="1"/>
        </p:nvSpPr>
        <p:spPr>
          <a:xfrm>
            <a:off x="457200" y="1352391"/>
            <a:ext cx="506641" cy="62223"/>
          </a:xfrm>
          <a:custGeom>
            <a:avLst/>
            <a:gdLst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522486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6216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8121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8756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50661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8836"/>
              <a:gd name="connsiteY0" fmla="*/ 0 h 77345"/>
              <a:gd name="connsiteX1" fmla="*/ 528836 w 528836"/>
              <a:gd name="connsiteY1" fmla="*/ 0 h 77345"/>
              <a:gd name="connsiteX2" fmla="*/ 506611 w 528836"/>
              <a:gd name="connsiteY2" fmla="*/ 77345 h 77345"/>
              <a:gd name="connsiteX3" fmla="*/ 0 w 528836"/>
              <a:gd name="connsiteY3" fmla="*/ 77345 h 77345"/>
              <a:gd name="connsiteX4" fmla="*/ 0 w 528836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06611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22486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19311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361" h="77345">
                <a:moveTo>
                  <a:pt x="0" y="0"/>
                </a:moveTo>
                <a:lnTo>
                  <a:pt x="538361" y="0"/>
                </a:lnTo>
                <a:lnTo>
                  <a:pt x="519311" y="77345"/>
                </a:lnTo>
                <a:lnTo>
                  <a:pt x="0" y="77345"/>
                </a:lnTo>
                <a:lnTo>
                  <a:pt x="0" y="0"/>
                </a:lnTo>
                <a:close/>
              </a:path>
            </a:pathLst>
          </a:custGeom>
          <a:solidFill>
            <a:srgbClr val="F5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152F69-F994-844D-90D5-39EB0C1A676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80572" y="6452244"/>
            <a:ext cx="2410752" cy="2730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>
                <a:solidFill>
                  <a:srgbClr val="B5B4B4"/>
                </a:solidFill>
              </a:rPr>
              <a:t>CONFIDENTIAL – DO NOT DISTRIBUTE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BE3270-7FAD-6B48-8B75-2B5CE77341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389" y="741933"/>
            <a:ext cx="11416278" cy="375667"/>
          </a:xfrm>
        </p:spPr>
        <p:txBody>
          <a:bodyPr>
            <a:normAutofit/>
          </a:bodyPr>
          <a:lstStyle>
            <a:lvl1pPr>
              <a:defRPr sz="2800" b="0" i="0">
                <a:latin typeface="Calibri Light" charset="0"/>
              </a:defRPr>
            </a:lvl1pPr>
          </a:lstStyle>
          <a:p>
            <a:r>
              <a:rPr lang="en-US" dirty="0"/>
              <a:t>Bar Chart Title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  <p15:guide id="2" orient="horz" pos="86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5"/>
          </p:nvPr>
        </p:nvSpPr>
        <p:spPr>
          <a:xfrm>
            <a:off x="6737350" y="571500"/>
            <a:ext cx="5454650" cy="56769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77800" sx="99000" sy="99000" algn="ctr" rotWithShape="0">
              <a:schemeClr val="tx1">
                <a:alpha val="25000"/>
              </a:schemeClr>
            </a:outerShdw>
          </a:effectLst>
        </p:spPr>
        <p:txBody>
          <a:bodyPr anchor="ctr" anchorCtr="0"/>
          <a:lstStyle>
            <a:lvl1pPr marL="228600" indent="0" algn="ctr">
              <a:buNone/>
              <a:defRPr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44F5BB-131B-BC47-85A2-7AF786579D81}"/>
              </a:ext>
            </a:extLst>
          </p:cNvPr>
          <p:cNvSpPr txBox="1">
            <a:spLocks/>
          </p:cNvSpPr>
          <p:nvPr userDrawn="1"/>
        </p:nvSpPr>
        <p:spPr>
          <a:xfrm>
            <a:off x="548994" y="1437861"/>
            <a:ext cx="5639348" cy="78433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1247775" algn="l"/>
              </a:tabLst>
            </a:pPr>
            <a:endParaRPr lang="en-US" b="0" i="0">
              <a:solidFill>
                <a:srgbClr val="474747"/>
              </a:solidFill>
              <a:latin typeface="Calibri Light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649A38A-B4E4-3D4A-B1B3-756795080968}"/>
              </a:ext>
            </a:extLst>
          </p:cNvPr>
          <p:cNvSpPr/>
          <p:nvPr userDrawn="1"/>
        </p:nvSpPr>
        <p:spPr>
          <a:xfrm>
            <a:off x="460093" y="2076348"/>
            <a:ext cx="506641" cy="62223"/>
          </a:xfrm>
          <a:custGeom>
            <a:avLst/>
            <a:gdLst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522486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6216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8121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8756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50661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8836"/>
              <a:gd name="connsiteY0" fmla="*/ 0 h 77345"/>
              <a:gd name="connsiteX1" fmla="*/ 528836 w 528836"/>
              <a:gd name="connsiteY1" fmla="*/ 0 h 77345"/>
              <a:gd name="connsiteX2" fmla="*/ 506611 w 528836"/>
              <a:gd name="connsiteY2" fmla="*/ 77345 h 77345"/>
              <a:gd name="connsiteX3" fmla="*/ 0 w 528836"/>
              <a:gd name="connsiteY3" fmla="*/ 77345 h 77345"/>
              <a:gd name="connsiteX4" fmla="*/ 0 w 528836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06611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22486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19311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361" h="77345">
                <a:moveTo>
                  <a:pt x="0" y="0"/>
                </a:moveTo>
                <a:lnTo>
                  <a:pt x="538361" y="0"/>
                </a:lnTo>
                <a:lnTo>
                  <a:pt x="519311" y="77345"/>
                </a:lnTo>
                <a:lnTo>
                  <a:pt x="0" y="77345"/>
                </a:lnTo>
                <a:lnTo>
                  <a:pt x="0" y="0"/>
                </a:lnTo>
                <a:close/>
              </a:path>
            </a:pathLst>
          </a:custGeom>
          <a:solidFill>
            <a:srgbClr val="F5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64389" y="514585"/>
            <a:ext cx="5987859" cy="154104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dirty="0"/>
              <a:t>Text Slide With Image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64389" y="2446193"/>
            <a:ext cx="5987859" cy="47293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 i="0">
                <a:latin typeface="Calibri Light" charset="0"/>
              </a:defRPr>
            </a:lvl1pPr>
          </a:lstStyle>
          <a:p>
            <a:pPr lvl="0"/>
            <a:r>
              <a:rPr lang="en-US" dirty="0"/>
              <a:t>This is a sub header for the slide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 hasCustomPrompt="1"/>
          </p:nvPr>
        </p:nvSpPr>
        <p:spPr>
          <a:xfrm>
            <a:off x="364389" y="3089015"/>
            <a:ext cx="5987859" cy="315938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0" i="0" baseline="0">
                <a:solidFill>
                  <a:srgbClr val="333D47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Body text goes here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98C4377-3F3A-AA45-8985-7AA39054DF2F}"/>
              </a:ext>
            </a:extLst>
          </p:cNvPr>
          <p:cNvSpPr/>
          <p:nvPr userDrawn="1"/>
        </p:nvSpPr>
        <p:spPr>
          <a:xfrm rot="10800000">
            <a:off x="-30480" y="0"/>
            <a:ext cx="12252960" cy="91440"/>
          </a:xfrm>
          <a:prstGeom prst="rect">
            <a:avLst/>
          </a:prstGeom>
          <a:gradFill>
            <a:gsLst>
              <a:gs pos="33000">
                <a:srgbClr val="35246C"/>
              </a:gs>
              <a:gs pos="100000">
                <a:srgbClr val="77236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20B4A3-8AB3-414B-B30E-049702F254F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80572" y="6452244"/>
            <a:ext cx="2410752" cy="2730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>
                <a:solidFill>
                  <a:srgbClr val="B5B4B4"/>
                </a:solidFill>
              </a:rPr>
              <a:t>CONFIDENTIAL – DO NOT DISTRIBUTE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  <p15:guide id="2" orient="horz" pos="360" userDrawn="1">
          <p15:clr>
            <a:srgbClr val="FBAE40"/>
          </p15:clr>
        </p15:guide>
        <p15:guide id="3" orient="horz" pos="1608" userDrawn="1">
          <p15:clr>
            <a:srgbClr val="FBAE4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BF0CCB-4DAF-6D4A-BFB7-B893A1F01BD0}"/>
              </a:ext>
            </a:extLst>
          </p:cNvPr>
          <p:cNvSpPr/>
          <p:nvPr userDrawn="1"/>
        </p:nvSpPr>
        <p:spPr>
          <a:xfrm>
            <a:off x="6851228" y="2016928"/>
            <a:ext cx="4991477" cy="41171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389" y="546895"/>
            <a:ext cx="11478316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Text Slide With Bullet List #1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64389" y="1944218"/>
            <a:ext cx="6086288" cy="41898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0" i="0">
                <a:solidFill>
                  <a:srgbClr val="333D47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Body text goes here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7153289" y="2327100"/>
            <a:ext cx="4393089" cy="8130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 i="0">
                <a:latin typeface="Calibri Light" charset="0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This is a sub header for bullets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7153289" y="3262672"/>
            <a:ext cx="4393090" cy="2709250"/>
          </a:xfrm>
          <a:prstGeom prst="rect">
            <a:avLst/>
          </a:prstGeom>
        </p:spPr>
        <p:txBody>
          <a:bodyPr>
            <a:normAutofit/>
          </a:bodyPr>
          <a:lstStyle>
            <a:lvl1pPr marL="290513" indent="-2286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tabLst>
                <a:tab pos="1247775" algn="l"/>
              </a:tabLst>
              <a:defRPr sz="2100" b="0" i="0">
                <a:solidFill>
                  <a:srgbClr val="333D47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Bullet</a:t>
            </a:r>
          </a:p>
          <a:p>
            <a:pPr lvl="0"/>
            <a:r>
              <a:rPr lang="en-US" dirty="0"/>
              <a:t>Bullet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C4377-3F3A-AA45-8985-7AA39054DF2F}"/>
              </a:ext>
            </a:extLst>
          </p:cNvPr>
          <p:cNvSpPr/>
          <p:nvPr userDrawn="1"/>
        </p:nvSpPr>
        <p:spPr>
          <a:xfrm rot="10800000">
            <a:off x="-30480" y="0"/>
            <a:ext cx="12252960" cy="91440"/>
          </a:xfrm>
          <a:prstGeom prst="rect">
            <a:avLst/>
          </a:prstGeom>
          <a:gradFill>
            <a:gsLst>
              <a:gs pos="33000">
                <a:srgbClr val="35246C"/>
              </a:gs>
              <a:gs pos="100000">
                <a:srgbClr val="77236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9FCF5C50-BE6E-184D-9EA9-1DE1F51EC7D7}"/>
              </a:ext>
            </a:extLst>
          </p:cNvPr>
          <p:cNvSpPr/>
          <p:nvPr userDrawn="1"/>
        </p:nvSpPr>
        <p:spPr>
          <a:xfrm>
            <a:off x="457200" y="1532077"/>
            <a:ext cx="506641" cy="62223"/>
          </a:xfrm>
          <a:custGeom>
            <a:avLst/>
            <a:gdLst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522486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6216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8121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48756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2486"/>
              <a:gd name="connsiteY0" fmla="*/ 0 h 77345"/>
              <a:gd name="connsiteX1" fmla="*/ 522486 w 522486"/>
              <a:gd name="connsiteY1" fmla="*/ 0 h 77345"/>
              <a:gd name="connsiteX2" fmla="*/ 506611 w 522486"/>
              <a:gd name="connsiteY2" fmla="*/ 77345 h 77345"/>
              <a:gd name="connsiteX3" fmla="*/ 0 w 522486"/>
              <a:gd name="connsiteY3" fmla="*/ 77345 h 77345"/>
              <a:gd name="connsiteX4" fmla="*/ 0 w 522486"/>
              <a:gd name="connsiteY4" fmla="*/ 0 h 77345"/>
              <a:gd name="connsiteX0" fmla="*/ 0 w 528836"/>
              <a:gd name="connsiteY0" fmla="*/ 0 h 77345"/>
              <a:gd name="connsiteX1" fmla="*/ 528836 w 528836"/>
              <a:gd name="connsiteY1" fmla="*/ 0 h 77345"/>
              <a:gd name="connsiteX2" fmla="*/ 506611 w 528836"/>
              <a:gd name="connsiteY2" fmla="*/ 77345 h 77345"/>
              <a:gd name="connsiteX3" fmla="*/ 0 w 528836"/>
              <a:gd name="connsiteY3" fmla="*/ 77345 h 77345"/>
              <a:gd name="connsiteX4" fmla="*/ 0 w 528836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06611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22486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  <a:gd name="connsiteX0" fmla="*/ 0 w 538361"/>
              <a:gd name="connsiteY0" fmla="*/ 0 h 77345"/>
              <a:gd name="connsiteX1" fmla="*/ 538361 w 538361"/>
              <a:gd name="connsiteY1" fmla="*/ 0 h 77345"/>
              <a:gd name="connsiteX2" fmla="*/ 519311 w 538361"/>
              <a:gd name="connsiteY2" fmla="*/ 77345 h 77345"/>
              <a:gd name="connsiteX3" fmla="*/ 0 w 538361"/>
              <a:gd name="connsiteY3" fmla="*/ 77345 h 77345"/>
              <a:gd name="connsiteX4" fmla="*/ 0 w 538361"/>
              <a:gd name="connsiteY4" fmla="*/ 0 h 7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361" h="77345">
                <a:moveTo>
                  <a:pt x="0" y="0"/>
                </a:moveTo>
                <a:lnTo>
                  <a:pt x="538361" y="0"/>
                </a:lnTo>
                <a:lnTo>
                  <a:pt x="519311" y="77345"/>
                </a:lnTo>
                <a:lnTo>
                  <a:pt x="0" y="77345"/>
                </a:lnTo>
                <a:lnTo>
                  <a:pt x="0" y="0"/>
                </a:lnTo>
                <a:close/>
              </a:path>
            </a:pathLst>
          </a:custGeom>
          <a:solidFill>
            <a:srgbClr val="F5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1BFDAA-F268-BC4D-8FB5-C68F906367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0572" y="6452244"/>
            <a:ext cx="2410752" cy="2730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>
                <a:solidFill>
                  <a:srgbClr val="B5B4B4"/>
                </a:solidFill>
              </a:rPr>
              <a:t>CONFIDENTIAL – DO NOT DISTRIBUTE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  <p15:guide id="2" pos="7464" userDrawn="1">
          <p15:clr>
            <a:srgbClr val="FBAE40"/>
          </p15:clr>
        </p15:guide>
        <p15:guide id="3" orient="horz" pos="1920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5" pos="472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emf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emf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A665B8-7690-0340-BB77-7C070FBA2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89" y="526072"/>
            <a:ext cx="11416278" cy="8719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3E5D1F-346B-5044-B6AA-4A6A38C3A2AC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alphaModFix amt="40000"/>
          </a:blip>
          <a:stretch>
            <a:fillRect/>
          </a:stretch>
        </p:blipFill>
        <p:spPr>
          <a:xfrm>
            <a:off x="10680883" y="6468428"/>
            <a:ext cx="1202283" cy="16030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42DF5-13D4-7C41-8F4C-B41CE9AA4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533" y="1825625"/>
            <a:ext cx="114081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5470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1" r:id="rId2"/>
    <p:sldLayoutId id="2147483695" r:id="rId3"/>
    <p:sldLayoutId id="2147483670" r:id="rId4"/>
    <p:sldLayoutId id="2147483650" r:id="rId5"/>
    <p:sldLayoutId id="2147483664" r:id="rId6"/>
    <p:sldLayoutId id="2147483660" r:id="rId7"/>
    <p:sldLayoutId id="2147483666" r:id="rId8"/>
    <p:sldLayoutId id="2147483667" r:id="rId9"/>
    <p:sldLayoutId id="2147483672" r:id="rId10"/>
    <p:sldLayoutId id="2147483674" r:id="rId11"/>
    <p:sldLayoutId id="2147483673" r:id="rId12"/>
    <p:sldLayoutId id="2147483710" r:id="rId13"/>
    <p:sldLayoutId id="2147483712" r:id="rId1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0" i="0" kern="1200">
          <a:solidFill>
            <a:srgbClr val="2E2161"/>
          </a:solidFill>
          <a:latin typeface="Calibri Light" charset="0"/>
          <a:ea typeface="Calibri Light" charset="0"/>
          <a:cs typeface="Calibri Light" charset="0"/>
        </a:defRPr>
      </a:lvl1pPr>
    </p:titleStyle>
    <p:bodyStyle>
      <a:lvl1pPr marL="457200" indent="-228600" algn="l" defTabSz="914400" rtl="0" eaLnBrk="1" latinLnBrk="0" hangingPunct="1">
        <a:lnSpc>
          <a:spcPts val="308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tabLst>
          <a:tab pos="1247775" algn="l"/>
        </a:tabLst>
        <a:defRPr lang="en-US" sz="2800" b="0" i="0" kern="1200" dirty="0">
          <a:solidFill>
            <a:srgbClr val="333D47"/>
          </a:solidFill>
          <a:latin typeface="Calibri Light" charset="0"/>
          <a:ea typeface="Calibri Light" charset="0"/>
          <a:cs typeface="Calibri Light" charset="0"/>
        </a:defRPr>
      </a:lvl1pPr>
      <a:lvl2pPr marL="8001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333D47"/>
          </a:solidFill>
          <a:latin typeface="Calibri Light" charset="0"/>
          <a:ea typeface="Calibri Light" charset="0"/>
          <a:cs typeface="Calibri Light" charset="0"/>
        </a:defRPr>
      </a:lvl2pPr>
      <a:lvl3pPr marL="12573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333D47"/>
          </a:solidFill>
          <a:latin typeface="Calibri Light" charset="0"/>
          <a:ea typeface="Calibri Light" charset="0"/>
          <a:cs typeface="Calibri Light" charset="0"/>
        </a:defRPr>
      </a:lvl3pPr>
      <a:lvl4pPr marL="165735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333D47"/>
          </a:solidFill>
          <a:latin typeface="Calibri Light" charset="0"/>
          <a:ea typeface="Calibri Light" charset="0"/>
          <a:cs typeface="Calibri Light" charset="0"/>
        </a:defRPr>
      </a:lvl4pPr>
      <a:lvl5pPr marL="211455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333D47"/>
          </a:solidFill>
          <a:latin typeface="Calibri Light" charset="0"/>
          <a:ea typeface="Calibri Light" charset="0"/>
          <a:cs typeface="Calibr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 userDrawn="1">
          <p15:clr>
            <a:srgbClr val="F26B43"/>
          </p15:clr>
        </p15:guide>
        <p15:guide id="2" orient="horz" pos="4176" userDrawn="1">
          <p15:clr>
            <a:srgbClr val="F26B43"/>
          </p15:clr>
        </p15:guide>
        <p15:guide id="3" orient="horz" pos="6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tx2">
                <a:lumMod val="91000"/>
                <a:lumOff val="9000"/>
              </a:schemeClr>
            </a:gs>
            <a:gs pos="75000">
              <a:schemeClr val="tx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A665B8-7690-0340-BB77-7C070FBA2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89" y="526072"/>
            <a:ext cx="11416278" cy="8719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134" y="6470725"/>
            <a:ext cx="1190065" cy="158675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44F9D2E-A832-1345-AF68-A8E3F6349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389" y="1825625"/>
            <a:ext cx="114162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287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07" r:id="rId2"/>
    <p:sldLayoutId id="2147483692" r:id="rId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0" i="0" kern="1200">
          <a:solidFill>
            <a:schemeClr val="bg1"/>
          </a:solidFill>
          <a:latin typeface="Calibri Light" charset="0"/>
          <a:ea typeface="Calibri Light" charset="0"/>
          <a:cs typeface="Calibri Light" charset="0"/>
        </a:defRPr>
      </a:lvl1pPr>
    </p:titleStyle>
    <p:bodyStyle>
      <a:lvl1pPr marL="342900" indent="-342900" algn="l" defTabSz="914400" rtl="0" eaLnBrk="1" latinLnBrk="0" hangingPunct="1">
        <a:lnSpc>
          <a:spcPts val="312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tabLst>
          <a:tab pos="1247775" algn="l"/>
        </a:tabLst>
        <a:defRPr lang="en-US" sz="2400" b="0" i="0" kern="1200" dirty="0">
          <a:solidFill>
            <a:schemeClr val="bg1"/>
          </a:solidFill>
          <a:latin typeface="Calibri Light" charset="0"/>
          <a:ea typeface="Calibri Light" charset="0"/>
          <a:cs typeface="Calibri Light" charset="0"/>
        </a:defRPr>
      </a:lvl1pPr>
      <a:lvl2pPr marL="8001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Calibri Light" charset="0"/>
          <a:ea typeface="Calibri Light" charset="0"/>
          <a:cs typeface="Calibri Light" charset="0"/>
        </a:defRPr>
      </a:lvl2pPr>
      <a:lvl3pPr marL="12573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Calibri Light" charset="0"/>
          <a:ea typeface="Calibri Light" charset="0"/>
          <a:cs typeface="Calibri Light" charset="0"/>
        </a:defRPr>
      </a:lvl3pPr>
      <a:lvl4pPr marL="165735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Calibri Light" charset="0"/>
          <a:ea typeface="Calibri Light" charset="0"/>
          <a:cs typeface="Calibri Light" charset="0"/>
        </a:defRPr>
      </a:lvl4pPr>
      <a:lvl5pPr marL="211455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Calibri Light" charset="0"/>
          <a:ea typeface="Calibri Light" charset="0"/>
          <a:cs typeface="Calibr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F26B43"/>
          </p15:clr>
        </p15:guide>
        <p15:guide id="2" orient="horz" pos="4176">
          <p15:clr>
            <a:srgbClr val="F26B43"/>
          </p15:clr>
        </p15:guide>
        <p15:guide id="3" orient="horz" pos="696">
          <p15:clr>
            <a:srgbClr val="F26B43"/>
          </p15:clr>
        </p15:guide>
        <p15:guide id="4" orient="horz" pos="14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6C2B69"/>
            </a:gs>
            <a:gs pos="75000">
              <a:srgbClr val="3D2E6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A665B8-7690-0340-BB77-7C070FBA2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89" y="526072"/>
            <a:ext cx="11416278" cy="8719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134" y="6470725"/>
            <a:ext cx="1190065" cy="158675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AD6CD8E-2A63-C24C-9F1F-6814992B7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389" y="1825625"/>
            <a:ext cx="114162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417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8" r:id="rId2"/>
    <p:sldLayoutId id="2147483706" r:id="rId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0" i="0" kern="1200">
          <a:solidFill>
            <a:schemeClr val="tx1"/>
          </a:solidFill>
          <a:latin typeface="Calibri Light" charset="0"/>
          <a:ea typeface="Calibri Light" charset="0"/>
          <a:cs typeface="Calibri Light" charset="0"/>
        </a:defRPr>
      </a:lvl1pPr>
    </p:titleStyle>
    <p:bodyStyle>
      <a:lvl1pPr marL="342900" indent="-228600" algn="l" defTabSz="914400" rtl="0" eaLnBrk="1" latinLnBrk="0" hangingPunct="1">
        <a:lnSpc>
          <a:spcPts val="308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tabLst>
          <a:tab pos="1247775" algn="l"/>
        </a:tabLst>
        <a:defRPr sz="2400" b="0" i="0" kern="1200">
          <a:solidFill>
            <a:schemeClr val="tx1"/>
          </a:solidFill>
          <a:latin typeface="Calibri Light" charset="0"/>
          <a:ea typeface="Calibri Light" charset="0"/>
          <a:cs typeface="Calibri Light" charset="0"/>
        </a:defRPr>
      </a:lvl1pPr>
      <a:lvl2pPr marL="8001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alibri Light" charset="0"/>
          <a:ea typeface="Calibri Light" charset="0"/>
          <a:cs typeface="Calibri Light" charset="0"/>
        </a:defRPr>
      </a:lvl2pPr>
      <a:lvl3pPr marL="12573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 Light" charset="0"/>
          <a:ea typeface="Calibri Light" charset="0"/>
          <a:cs typeface="Calibri Light" charset="0"/>
        </a:defRPr>
      </a:lvl3pPr>
      <a:lvl4pPr marL="165735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libri Light" charset="0"/>
          <a:ea typeface="Calibri Light" charset="0"/>
          <a:cs typeface="Calibri Light" charset="0"/>
        </a:defRPr>
      </a:lvl4pPr>
      <a:lvl5pPr marL="211455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libri Light" charset="0"/>
          <a:ea typeface="Calibri Light" charset="0"/>
          <a:cs typeface="Calibr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F26B43"/>
          </p15:clr>
        </p15:guide>
        <p15:guide id="2" orient="horz" pos="4176">
          <p15:clr>
            <a:srgbClr val="F26B43"/>
          </p15:clr>
        </p15:guide>
        <p15:guide id="3" orient="horz" pos="696">
          <p15:clr>
            <a:srgbClr val="F26B43"/>
          </p15:clr>
        </p15:guide>
        <p15:guide id="4" orient="horz" pos="14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28.wmf"/><Relationship Id="rId7" Type="http://schemas.openxmlformats.org/officeDocument/2006/relationships/oleObject" Target="../embeddings/oleObject5.bin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ncbi.nlm.nih.gov/pmc/articles/PMC10102874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tlOIHko8ySg?feature=oembed" TargetMode="External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BioGearsEngine/core" TargetMode="External"/><Relationship Id="rId5" Type="http://schemas.openxmlformats.org/officeDocument/2006/relationships/hyperlink" Target="https://github.com/DivisionofHealthcareSimulationSciences" TargetMode="Externa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28.wmf"/><Relationship Id="rId7" Type="http://schemas.openxmlformats.org/officeDocument/2006/relationships/oleObject" Target="../embeddings/oleObject5.bin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57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Organ system modeling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Austin Baird</a:t>
            </a:r>
          </a:p>
          <a:p>
            <a:r>
              <a:rPr lang="en-US" dirty="0"/>
              <a:t>Department of surgery, division of healthcare simulation sciences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67526" y="5340246"/>
            <a:ext cx="8842883" cy="435585"/>
          </a:xfrm>
        </p:spPr>
        <p:txBody>
          <a:bodyPr/>
          <a:lstStyle/>
          <a:p>
            <a:r>
              <a:rPr lang="en-US" dirty="0"/>
              <a:t>May 9, 2024</a:t>
            </a:r>
          </a:p>
        </p:txBody>
      </p:sp>
    </p:spTree>
    <p:extLst>
      <p:ext uri="{BB962C8B-B14F-4D97-AF65-F5344CB8AC3E}">
        <p14:creationId xmlns:p14="http://schemas.microsoft.com/office/powerpoint/2010/main" val="274236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/>
          <p:cNvSpPr txBox="1">
            <a:spLocks/>
          </p:cNvSpPr>
          <p:nvPr/>
        </p:nvSpPr>
        <p:spPr>
          <a:xfrm>
            <a:off x="-321494" y="1107952"/>
            <a:ext cx="11713394" cy="512520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000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2430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5859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  <a:buClr>
                <a:schemeClr val="accent2"/>
              </a:buClr>
            </a:pPr>
            <a:r>
              <a:rPr lang="en-US" sz="1800" dirty="0"/>
              <a:t>Array of dysregulated physiology in response to infection</a:t>
            </a:r>
          </a:p>
          <a:p>
            <a:pPr lvl="2" fontAlgn="auto">
              <a:spcAft>
                <a:spcPts val="0"/>
              </a:spcAft>
              <a:buClr>
                <a:schemeClr val="accent2"/>
              </a:buClr>
            </a:pPr>
            <a:r>
              <a:rPr lang="en-US" sz="1800" dirty="0"/>
              <a:t>Changes result in sever tissue damage and can be life threatening</a:t>
            </a:r>
          </a:p>
          <a:p>
            <a:pPr lvl="1" fontAlgn="auto">
              <a:spcAft>
                <a:spcPts val="0"/>
              </a:spcAft>
              <a:buClr>
                <a:schemeClr val="accent2"/>
              </a:buClr>
            </a:pPr>
            <a:r>
              <a:rPr lang="en-US" sz="1800" dirty="0"/>
              <a:t>Patient who acquire sepsis in the hospital have a mortality rate of 25% [1]</a:t>
            </a:r>
          </a:p>
          <a:p>
            <a:pPr lvl="1" fontAlgn="auto">
              <a:spcAft>
                <a:spcPts val="0"/>
              </a:spcAft>
              <a:buClr>
                <a:schemeClr val="accent2"/>
              </a:buClr>
            </a:pPr>
            <a:r>
              <a:rPr lang="en-US" sz="1800" dirty="0"/>
              <a:t>Sepsis accounts for 6.2% of the aggregate costs for all hospitalizations [2]</a:t>
            </a:r>
          </a:p>
          <a:p>
            <a:pPr lvl="2" fontAlgn="auto">
              <a:spcAft>
                <a:spcPts val="0"/>
              </a:spcAft>
              <a:buClr>
                <a:schemeClr val="accent2"/>
              </a:buClr>
            </a:pPr>
            <a:r>
              <a:rPr lang="en-US" sz="1800" dirty="0"/>
              <a:t>Around 23.7 billion annually, making it the most expensive condition treated in the hospital [3]</a:t>
            </a:r>
          </a:p>
          <a:p>
            <a:pPr lvl="1" fontAlgn="auto">
              <a:spcAft>
                <a:spcPts val="0"/>
              </a:spcAft>
              <a:buClr>
                <a:schemeClr val="accent2"/>
              </a:buClr>
            </a:pPr>
            <a:r>
              <a:rPr lang="en-US" sz="1800" dirty="0"/>
              <a:t>Detected due to infection analysis and sequential organ failure assessment </a:t>
            </a:r>
          </a:p>
          <a:p>
            <a:pPr lvl="2" fontAlgn="auto">
              <a:spcAft>
                <a:spcPts val="0"/>
              </a:spcAft>
              <a:buClr>
                <a:schemeClr val="accent2"/>
              </a:buClr>
            </a:pPr>
            <a:r>
              <a:rPr lang="en-US" sz="1800" dirty="0"/>
              <a:t>Introduced as part of sepsis-3 definitions [4]</a:t>
            </a:r>
          </a:p>
          <a:p>
            <a:pPr lvl="2" fontAlgn="auto">
              <a:spcAft>
                <a:spcPts val="0"/>
              </a:spcAft>
              <a:buClr>
                <a:schemeClr val="accent2"/>
              </a:buClr>
            </a:pPr>
            <a:r>
              <a:rPr lang="en-US" sz="1800" dirty="0"/>
              <a:t>Still does not fully capture complexity of the syndrome</a:t>
            </a:r>
          </a:p>
          <a:p>
            <a:pPr lvl="1" fontAlgn="auto">
              <a:spcAft>
                <a:spcPts val="0"/>
              </a:spcAft>
              <a:buClr>
                <a:schemeClr val="accent2"/>
              </a:buClr>
            </a:pPr>
            <a:r>
              <a:rPr lang="en-US" sz="1950" dirty="0"/>
              <a:t>Numerous potential mediators, host responses, and organ system interacts affect the evolution of sepsis within an individual patient</a:t>
            </a:r>
          </a:p>
          <a:p>
            <a:pPr lvl="2" fontAlgn="auto">
              <a:spcAft>
                <a:spcPts val="0"/>
              </a:spcAft>
              <a:buClr>
                <a:schemeClr val="accent2"/>
              </a:buClr>
            </a:pPr>
            <a:r>
              <a:rPr lang="en-US" sz="1800" dirty="0"/>
              <a:t>Similarly, there is still no protocol-based resuscitation methods that have shown to improve patient outcomes [5][6][7]</a:t>
            </a:r>
          </a:p>
          <a:p>
            <a:pPr lvl="1" fontAlgn="auto">
              <a:spcAft>
                <a:spcPts val="0"/>
              </a:spcAft>
              <a:buClr>
                <a:schemeClr val="accent2"/>
              </a:buClr>
            </a:pPr>
            <a:r>
              <a:rPr lang="en-US" sz="1950" dirty="0"/>
              <a:t>Want to improve patient outcomes using a mathematical modeling</a:t>
            </a:r>
          </a:p>
          <a:p>
            <a:pPr lvl="2" fontAlgn="auto">
              <a:spcAft>
                <a:spcPts val="0"/>
              </a:spcAft>
              <a:buClr>
                <a:schemeClr val="accent2"/>
              </a:buClr>
            </a:pPr>
            <a:r>
              <a:rPr lang="en-US" sz="1800" dirty="0"/>
              <a:t>Through healthcare simulation </a:t>
            </a:r>
          </a:p>
          <a:p>
            <a:pPr lvl="3" fontAlgn="auto">
              <a:spcAft>
                <a:spcPts val="0"/>
              </a:spcAft>
              <a:buClr>
                <a:schemeClr val="accent2"/>
              </a:buClr>
            </a:pPr>
            <a:r>
              <a:rPr lang="en-US" sz="1650" dirty="0"/>
              <a:t>Training simulations, not computational simulations. May be a manikin, actor, or computer game</a:t>
            </a:r>
          </a:p>
          <a:p>
            <a:pPr lvl="2" fontAlgn="auto">
              <a:spcAft>
                <a:spcPts val="0"/>
              </a:spcAft>
              <a:buClr>
                <a:schemeClr val="accent2"/>
              </a:buClr>
            </a:pPr>
            <a:r>
              <a:rPr lang="en-US" sz="1800" dirty="0"/>
              <a:t>Investigations into possible patient </a:t>
            </a:r>
            <a:r>
              <a:rPr lang="en-US" sz="1800" i="1" dirty="0"/>
              <a:t>in-</a:t>
            </a:r>
            <a:r>
              <a:rPr lang="en-US" sz="1800" i="1" dirty="0" err="1"/>
              <a:t>silico</a:t>
            </a:r>
            <a:r>
              <a:rPr lang="en-US" sz="1800" dirty="0"/>
              <a:t> clinical trials</a:t>
            </a:r>
          </a:p>
          <a:p>
            <a:pPr lvl="3" fontAlgn="auto">
              <a:spcAft>
                <a:spcPts val="0"/>
              </a:spcAft>
              <a:buClr>
                <a:schemeClr val="accent2"/>
              </a:buClr>
            </a:pPr>
            <a:r>
              <a:rPr lang="en-US" sz="1650" dirty="0"/>
              <a:t>Still a very long ways to go</a:t>
            </a:r>
          </a:p>
          <a:p>
            <a:pPr lvl="1" fontAlgn="auto">
              <a:spcAft>
                <a:spcPts val="0"/>
              </a:spcAft>
              <a:buClr>
                <a:schemeClr val="accent2"/>
              </a:buClr>
            </a:pPr>
            <a:endParaRPr lang="en-US" sz="1600" b="1" i="1" dirty="0"/>
          </a:p>
          <a:p>
            <a:pPr lvl="1" fontAlgn="auto">
              <a:spcAft>
                <a:spcPts val="0"/>
              </a:spcAft>
            </a:pPr>
            <a:endParaRPr lang="en-US" b="1" i="1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0" y="394987"/>
            <a:ext cx="12192000" cy="62748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Sepsis Overview</a:t>
            </a:r>
          </a:p>
        </p:txBody>
      </p:sp>
    </p:spTree>
    <p:extLst>
      <p:ext uri="{BB962C8B-B14F-4D97-AF65-F5344CB8AC3E}">
        <p14:creationId xmlns:p14="http://schemas.microsoft.com/office/powerpoint/2010/main" val="3929663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0" y="1359"/>
            <a:ext cx="12192000" cy="627485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Motivation: Patient Treatment REFRESH Study</a:t>
            </a:r>
          </a:p>
        </p:txBody>
      </p:sp>
      <p:sp>
        <p:nvSpPr>
          <p:cNvPr id="7" name="Content Placeholder 7"/>
          <p:cNvSpPr txBox="1">
            <a:spLocks/>
          </p:cNvSpPr>
          <p:nvPr/>
        </p:nvSpPr>
        <p:spPr>
          <a:xfrm>
            <a:off x="-34008" y="945526"/>
            <a:ext cx="3032017" cy="5125208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000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2430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5859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  <a:buClr>
                <a:schemeClr val="accent2"/>
              </a:buClr>
            </a:pPr>
            <a:endParaRPr lang="en-US" sz="1600" b="1" i="1" dirty="0"/>
          </a:p>
          <a:p>
            <a:pPr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dirty="0"/>
              <a:t>Pink = shared treatment </a:t>
            </a:r>
          </a:p>
          <a:p>
            <a:pPr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dirty="0"/>
              <a:t>Grey = control </a:t>
            </a:r>
          </a:p>
          <a:p>
            <a:pPr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dirty="0"/>
              <a:t>Red = test </a:t>
            </a:r>
          </a:p>
          <a:p>
            <a:pPr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dirty="0"/>
              <a:t>All experimental data taken from [19][20] </a:t>
            </a:r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endParaRPr lang="en-US" dirty="0"/>
          </a:p>
          <a:p>
            <a:pPr lvl="1"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endParaRPr lang="en-US" dirty="0"/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endParaRPr lang="en-US" dirty="0"/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endParaRPr lang="en-US" dirty="0"/>
          </a:p>
          <a:p>
            <a:pPr lvl="1"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endParaRPr lang="en-US" dirty="0"/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2856837" y="2953573"/>
            <a:ext cx="8809149" cy="130033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343835" y="3334799"/>
            <a:ext cx="537882" cy="5378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59025" y="3334799"/>
            <a:ext cx="537882" cy="5378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334329" y="3872681"/>
            <a:ext cx="2233316" cy="2413496"/>
            <a:chOff x="2653553" y="3440221"/>
            <a:chExt cx="1914091" cy="2413496"/>
          </a:xfrm>
        </p:grpSpPr>
        <p:sp>
          <p:nvSpPr>
            <p:cNvPr id="6" name="Rounded Rectangle 5"/>
            <p:cNvSpPr/>
            <p:nvPr/>
          </p:nvSpPr>
          <p:spPr>
            <a:xfrm>
              <a:off x="2653553" y="4132728"/>
              <a:ext cx="1914091" cy="1461247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4" idx="4"/>
              <a:endCxn id="6" idx="0"/>
            </p:cNvCxnSpPr>
            <p:nvPr/>
          </p:nvCxnSpPr>
          <p:spPr>
            <a:xfrm flipH="1">
              <a:off x="3610599" y="3440221"/>
              <a:ext cx="2177" cy="69250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707278" y="4253279"/>
              <a:ext cx="1806640" cy="16004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/>
                <a:t>Prior to septic shock onset, we administer 500 mL of fluid over an hour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/>
                <a:t>Confirm SBP &lt; 100mmHg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 rot="10800000">
            <a:off x="3156858" y="1124199"/>
            <a:ext cx="2329919" cy="2150323"/>
            <a:chOff x="2653553" y="3443652"/>
            <a:chExt cx="1914092" cy="2150323"/>
          </a:xfrm>
        </p:grpSpPr>
        <p:sp>
          <p:nvSpPr>
            <p:cNvPr id="20" name="Rounded Rectangle 19"/>
            <p:cNvSpPr/>
            <p:nvPr/>
          </p:nvSpPr>
          <p:spPr>
            <a:xfrm>
              <a:off x="2653553" y="4132728"/>
              <a:ext cx="1914091" cy="1461247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>
              <a:endCxn id="20" idx="0"/>
            </p:cNvCxnSpPr>
            <p:nvPr/>
          </p:nvCxnSpPr>
          <p:spPr>
            <a:xfrm flipH="1">
              <a:off x="3610599" y="3443652"/>
              <a:ext cx="2177" cy="68907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 rot="10800000">
              <a:off x="2653554" y="3969686"/>
              <a:ext cx="1914091" cy="16004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/>
                <a:t>Begin with 4.5 g piperacillin/</a:t>
              </a:r>
              <a:r>
                <a:rPr lang="en-US" sz="1400" dirty="0" err="1"/>
                <a:t>tazobactam</a:t>
              </a:r>
              <a:r>
                <a:rPr lang="en-US" sz="1400" dirty="0"/>
                <a:t> administration intravenously over 30 min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/>
                <a:t>Dose recommended by ICU doctors at UW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675219" y="3316798"/>
            <a:ext cx="1914091" cy="2753936"/>
            <a:chOff x="4675219" y="3316798"/>
            <a:chExt cx="1914091" cy="2753936"/>
          </a:xfrm>
        </p:grpSpPr>
        <p:sp>
          <p:nvSpPr>
            <p:cNvPr id="9" name="Oval 8"/>
            <p:cNvSpPr/>
            <p:nvPr/>
          </p:nvSpPr>
          <p:spPr>
            <a:xfrm>
              <a:off x="5349151" y="3316798"/>
              <a:ext cx="537882" cy="53788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317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4675219" y="3872681"/>
              <a:ext cx="1914091" cy="2198053"/>
              <a:chOff x="2653553" y="3440221"/>
              <a:chExt cx="1914091" cy="2198053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2653553" y="4132728"/>
                <a:ext cx="1914091" cy="1461247"/>
              </a:xfrm>
              <a:prstGeom prst="roundRect">
                <a:avLst/>
              </a:prstGeom>
              <a:noFill/>
              <a:ln w="38100">
                <a:solidFill>
                  <a:schemeClr val="bg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/>
              <p:cNvCxnSpPr>
                <a:endCxn id="25" idx="0"/>
              </p:cNvCxnSpPr>
              <p:nvPr/>
            </p:nvCxnSpPr>
            <p:spPr>
              <a:xfrm flipH="1">
                <a:off x="3610599" y="3440221"/>
                <a:ext cx="2177" cy="692507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2707278" y="4253279"/>
                <a:ext cx="1806640" cy="13849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Control patient received  a second 1000 mL fluid bolus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No norepinephrine administered 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400" dirty="0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5608969" y="1101689"/>
            <a:ext cx="2301251" cy="2766184"/>
            <a:chOff x="5796344" y="1101689"/>
            <a:chExt cx="1914091" cy="2766184"/>
          </a:xfrm>
        </p:grpSpPr>
        <p:sp>
          <p:nvSpPr>
            <p:cNvPr id="8" name="Oval 7"/>
            <p:cNvSpPr/>
            <p:nvPr/>
          </p:nvSpPr>
          <p:spPr>
            <a:xfrm>
              <a:off x="6522263" y="3329991"/>
              <a:ext cx="447389" cy="53788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317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 rot="10800000">
              <a:off x="5796344" y="1101689"/>
              <a:ext cx="1914091" cy="2214106"/>
              <a:chOff x="2653553" y="3443652"/>
              <a:chExt cx="1914091" cy="2214106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2653553" y="4132728"/>
                <a:ext cx="1914091" cy="1461247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/>
              <p:cNvCxnSpPr>
                <a:endCxn id="29" idx="0"/>
              </p:cNvCxnSpPr>
              <p:nvPr/>
            </p:nvCxnSpPr>
            <p:spPr>
              <a:xfrm flipH="1">
                <a:off x="3610599" y="3443652"/>
                <a:ext cx="2177" cy="689076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 rot="10800000">
                <a:off x="2653553" y="3841876"/>
                <a:ext cx="1914091" cy="18158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Begin maintenance fluids at a rate of 1 mL/kg/h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0.18 </a:t>
                </a:r>
                <a:r>
                  <a:rPr lang="en-US" sz="1400" dirty="0" err="1"/>
                  <a:t>ug</a:t>
                </a:r>
                <a:r>
                  <a:rPr lang="en-US" sz="1400" dirty="0"/>
                  <a:t>/kg/min of norepinephrine administered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Maintained at a constant rate</a:t>
                </a: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6885207" y="3316798"/>
            <a:ext cx="2077101" cy="3412299"/>
            <a:chOff x="4675219" y="3304765"/>
            <a:chExt cx="1914091" cy="3412299"/>
          </a:xfrm>
        </p:grpSpPr>
        <p:sp>
          <p:nvSpPr>
            <p:cNvPr id="34" name="Oval 33"/>
            <p:cNvSpPr/>
            <p:nvPr/>
          </p:nvSpPr>
          <p:spPr>
            <a:xfrm>
              <a:off x="5384430" y="3304765"/>
              <a:ext cx="495669" cy="53788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317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4675219" y="3872681"/>
              <a:ext cx="1914091" cy="2844383"/>
              <a:chOff x="2653553" y="3440221"/>
              <a:chExt cx="1914091" cy="2844383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2653553" y="4132728"/>
                <a:ext cx="1914091" cy="1461247"/>
              </a:xfrm>
              <a:prstGeom prst="roundRect">
                <a:avLst/>
              </a:prstGeom>
              <a:noFill/>
              <a:ln w="38100">
                <a:solidFill>
                  <a:schemeClr val="bg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/>
              <p:cNvCxnSpPr>
                <a:endCxn id="36" idx="0"/>
              </p:cNvCxnSpPr>
              <p:nvPr/>
            </p:nvCxnSpPr>
            <p:spPr>
              <a:xfrm flipH="1">
                <a:off x="3610599" y="3440221"/>
                <a:ext cx="2177" cy="692507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2707278" y="4253279"/>
                <a:ext cx="1806640" cy="2031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Check SBP, MAP, and urine output each half hour for 6 hours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Introduce additional 500 mL of fluid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UO &lt; 0.625 mL/min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400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9128088" y="3334799"/>
            <a:ext cx="2270406" cy="3400266"/>
            <a:chOff x="4675219" y="3316798"/>
            <a:chExt cx="1914091" cy="3400266"/>
          </a:xfrm>
        </p:grpSpPr>
        <p:sp>
          <p:nvSpPr>
            <p:cNvPr id="40" name="Oval 39"/>
            <p:cNvSpPr/>
            <p:nvPr/>
          </p:nvSpPr>
          <p:spPr>
            <a:xfrm>
              <a:off x="5433566" y="3316798"/>
              <a:ext cx="453467" cy="53788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317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4675219" y="3872681"/>
              <a:ext cx="1914091" cy="2844383"/>
              <a:chOff x="2653553" y="3440221"/>
              <a:chExt cx="1914091" cy="2844383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2653553" y="4132728"/>
                <a:ext cx="1914091" cy="1461247"/>
              </a:xfrm>
              <a:prstGeom prst="roundRect">
                <a:avLst/>
              </a:prstGeom>
              <a:noFill/>
              <a:ln w="38100">
                <a:solidFill>
                  <a:schemeClr val="bg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/>
              <p:cNvCxnSpPr>
                <a:endCxn id="42" idx="0"/>
              </p:cNvCxnSpPr>
              <p:nvPr/>
            </p:nvCxnSpPr>
            <p:spPr>
              <a:xfrm flipH="1">
                <a:off x="3610599" y="3440221"/>
                <a:ext cx="2177" cy="692507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/>
              <p:cNvSpPr txBox="1"/>
              <p:nvPr/>
            </p:nvSpPr>
            <p:spPr>
              <a:xfrm>
                <a:off x="2707278" y="4253279"/>
                <a:ext cx="1806640" cy="2031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If SBP and MAP exceeded 90mmHg and 65 mmHg we discontinued protocol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Initiated maintenance fluids at 75 mL/</a:t>
                </a:r>
                <a:r>
                  <a:rPr lang="en-US" sz="1400" dirty="0" err="1"/>
                  <a:t>hr</a:t>
                </a:r>
                <a:endParaRPr lang="en-US" sz="14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400" dirty="0"/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7992475" y="1165472"/>
            <a:ext cx="1914091" cy="2689208"/>
            <a:chOff x="5796344" y="1165472"/>
            <a:chExt cx="1914091" cy="2689208"/>
          </a:xfrm>
        </p:grpSpPr>
        <p:sp>
          <p:nvSpPr>
            <p:cNvPr id="47" name="Oval 46"/>
            <p:cNvSpPr/>
            <p:nvPr/>
          </p:nvSpPr>
          <p:spPr>
            <a:xfrm>
              <a:off x="6484448" y="3316798"/>
              <a:ext cx="537882" cy="53788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317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 rot="10800000">
              <a:off x="5796344" y="1165472"/>
              <a:ext cx="1914091" cy="2150323"/>
              <a:chOff x="2653553" y="3443652"/>
              <a:chExt cx="1914091" cy="2150323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2653553" y="4132728"/>
                <a:ext cx="1914091" cy="1461247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/>
              <p:cNvCxnSpPr>
                <a:endCxn id="49" idx="0"/>
              </p:cNvCxnSpPr>
              <p:nvPr/>
            </p:nvCxnSpPr>
            <p:spPr>
              <a:xfrm flipH="1">
                <a:off x="3610599" y="3443652"/>
                <a:ext cx="2177" cy="689076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/>
              <p:cNvSpPr txBox="1"/>
              <p:nvPr/>
            </p:nvSpPr>
            <p:spPr>
              <a:xfrm rot="10800000">
                <a:off x="2653553" y="4344143"/>
                <a:ext cx="1914091" cy="11695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We check for UO &lt; 0.625 mL/min,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Supplemental bolus was only 250 mL if UO was not met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3488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7485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Sepsis Design</a:t>
            </a:r>
          </a:p>
        </p:txBody>
      </p:sp>
      <p:pic>
        <p:nvPicPr>
          <p:cNvPr id="3074" name="Picture 2" descr="https://www.frontiersin.org/files/Articles/470546/fphys-10-01321-HTML/image_m/fphys-10-01321-g0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51" y="525849"/>
            <a:ext cx="7419949" cy="423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7"/>
          <p:cNvSpPr txBox="1">
            <a:spLocks/>
          </p:cNvSpPr>
          <p:nvPr/>
        </p:nvSpPr>
        <p:spPr>
          <a:xfrm>
            <a:off x="0" y="1043936"/>
            <a:ext cx="4772051" cy="5288284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000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2430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5859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  <a:buClr>
                <a:schemeClr val="accent2"/>
              </a:buClr>
            </a:pPr>
            <a:endParaRPr lang="en-US" sz="1600" b="1" i="1" dirty="0"/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r>
              <a:rPr lang="en-US" dirty="0"/>
              <a:t>(1) The presence of inflammation and tissue damage leads to symptoms of systemic inflammatory response, modeled by general </a:t>
            </a:r>
            <a:r>
              <a:rPr lang="en-US" dirty="0" err="1"/>
              <a:t>E</a:t>
            </a:r>
            <a:r>
              <a:rPr lang="en-US" baseline="-25000" dirty="0" err="1"/>
              <a:t>max</a:t>
            </a:r>
            <a:r>
              <a:rPr lang="en-US" dirty="0"/>
              <a:t> relationships</a:t>
            </a:r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(2) As damage worsens, the resistances on all vascular-tissue endothelial pathways on the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BioGears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cardiovascular circuit decrease, leading to hypovolemia and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hypoalbumeria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and a tendency toward hypotension</a:t>
            </a:r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(3) Nitric oxide accumulation exerts an additional hypotensive effect</a:t>
            </a:r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(4) Hypotension induces a response from baroreceptor and glomerular feedback models. Baroreceptor feedback increases systemic vascular resistance (SVR) and heart rate (HR). Glomerular feedback increases fluid retention, causing a drop in urine output (UO) that opposes volume loss</a:t>
            </a:r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(5) As symptoms of systemic inflammation continue unabated, the ability of baroreceptors to increase SVR becomes inhibited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33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7485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Sepsis Design</a:t>
            </a:r>
          </a:p>
        </p:txBody>
      </p:sp>
      <p:pic>
        <p:nvPicPr>
          <p:cNvPr id="3074" name="Picture 2" descr="https://www.frontiersin.org/files/Articles/470546/fphys-10-01321-HTML/image_m/fphys-10-01321-g0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51" y="525849"/>
            <a:ext cx="7419949" cy="423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7"/>
          <p:cNvSpPr txBox="1">
            <a:spLocks/>
          </p:cNvSpPr>
          <p:nvPr/>
        </p:nvSpPr>
        <p:spPr>
          <a:xfrm>
            <a:off x="0" y="1043936"/>
            <a:ext cx="4772051" cy="5288284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000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2430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5859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  <a:buClr>
                <a:schemeClr val="accent2"/>
              </a:buClr>
            </a:pPr>
            <a:endParaRPr lang="en-US" b="1" i="1" dirty="0"/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r>
              <a:rPr lang="en-US" sz="1500" dirty="0">
                <a:solidFill>
                  <a:schemeClr val="bg1">
                    <a:lumMod val="95000"/>
                  </a:schemeClr>
                </a:solidFill>
              </a:rPr>
              <a:t>(1) The presence of inflammation and tissue damage leads to symptoms of systemic inflammatory response, modeled by general </a:t>
            </a:r>
            <a:r>
              <a:rPr lang="en-US" sz="1500" dirty="0" err="1">
                <a:solidFill>
                  <a:schemeClr val="bg1">
                    <a:lumMod val="95000"/>
                  </a:schemeClr>
                </a:solidFill>
              </a:rPr>
              <a:t>Emax</a:t>
            </a:r>
            <a:r>
              <a:rPr lang="en-US" sz="1500" dirty="0">
                <a:solidFill>
                  <a:schemeClr val="bg1">
                    <a:lumMod val="95000"/>
                  </a:schemeClr>
                </a:solidFill>
              </a:rPr>
              <a:t> relationships</a:t>
            </a:r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r>
              <a:rPr lang="en-US" sz="1500" dirty="0"/>
              <a:t>(2) As damage worsens, the resistances on all vascular-tissue endothelial pathways on the, leading to hypovolemia and </a:t>
            </a:r>
            <a:r>
              <a:rPr lang="en-US" sz="1500" dirty="0" err="1"/>
              <a:t>hypoalbumeria</a:t>
            </a:r>
            <a:r>
              <a:rPr lang="en-US" sz="1500" dirty="0"/>
              <a:t> and a tendency toward hypotension</a:t>
            </a:r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r>
              <a:rPr lang="en-US" sz="1500" dirty="0">
                <a:solidFill>
                  <a:schemeClr val="bg1">
                    <a:lumMod val="95000"/>
                  </a:schemeClr>
                </a:solidFill>
              </a:rPr>
              <a:t>(3) Nitric oxide accumulation exerts an additional hypotensive effect</a:t>
            </a:r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r>
              <a:rPr lang="en-US" sz="1500" dirty="0">
                <a:solidFill>
                  <a:schemeClr val="bg1">
                    <a:lumMod val="95000"/>
                  </a:schemeClr>
                </a:solidFill>
              </a:rPr>
              <a:t>(4) Hypotension induces a response from baroreceptor and glomerular feedback models. Baroreceptor feedback increases systemic vascular resistance (SVR) and heart rate (HR). Glomerular feedback increases fluid retention, causing a drop in urine output (UO) that opposes volume loss</a:t>
            </a:r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r>
              <a:rPr lang="en-US" sz="1500" dirty="0">
                <a:solidFill>
                  <a:schemeClr val="bg1">
                    <a:lumMod val="95000"/>
                  </a:schemeClr>
                </a:solidFill>
              </a:rPr>
              <a:t>(5) As symptoms of systemic inflammation continue unabated, the ability of baroreceptors to increase SVR becomes inhibited</a:t>
            </a:r>
          </a:p>
          <a:p>
            <a:pPr fontAlgn="auto">
              <a:spcAft>
                <a:spcPts val="0"/>
              </a:spcAft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561181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7485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Sepsis Design</a:t>
            </a:r>
          </a:p>
        </p:txBody>
      </p:sp>
      <p:pic>
        <p:nvPicPr>
          <p:cNvPr id="3074" name="Picture 2" descr="https://www.frontiersin.org/files/Articles/470546/fphys-10-01321-HTML/image_m/fphys-10-01321-g0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51" y="525849"/>
            <a:ext cx="7419949" cy="423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7"/>
          <p:cNvSpPr txBox="1">
            <a:spLocks/>
          </p:cNvSpPr>
          <p:nvPr/>
        </p:nvSpPr>
        <p:spPr>
          <a:xfrm>
            <a:off x="0" y="1043936"/>
            <a:ext cx="4772051" cy="5288284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000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2430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5859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  <a:buClr>
                <a:schemeClr val="accent2"/>
              </a:buClr>
            </a:pPr>
            <a:endParaRPr lang="en-US" sz="1600" b="1" i="1" dirty="0"/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(1) The presence of inflammation and tissue damage leads to symptoms of systemic inflammatory response, modeled by general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Emax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 relationships</a:t>
            </a:r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(2) As damage worsens, the resistances on all vascular-tissue endothelial pathways on the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BioGears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cardiovascular circuit decrease, leading to hypovolemia and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hypoalbumeria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and a tendency toward hypotension</a:t>
            </a:r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r>
              <a:rPr lang="en-US" dirty="0"/>
              <a:t>(3) Nitric oxide accumulation exerts an additional hypotensive effect</a:t>
            </a:r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(4) Hypotension induces a response from baroreceptor and glomerular feedback models. Baroreceptor feedback increases systemic vascular resistance (SVR) and heart rate (HR). Glomerular feedback increases fluid retention, causing a drop in urine output (UO) that opposes volume loss</a:t>
            </a:r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(5) As symptoms of systemic inflammation continue unabated, the ability of baroreceptors to increase SVR becomes inhibited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79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0" y="6259"/>
            <a:ext cx="12192000" cy="627485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Sepsis Design</a:t>
            </a:r>
          </a:p>
        </p:txBody>
      </p:sp>
      <p:pic>
        <p:nvPicPr>
          <p:cNvPr id="3074" name="Picture 2" descr="https://www.frontiersin.org/files/Articles/470546/fphys-10-01321-HTML/image_m/fphys-10-01321-g0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51" y="525849"/>
            <a:ext cx="7419949" cy="423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7"/>
          <p:cNvSpPr txBox="1">
            <a:spLocks/>
          </p:cNvSpPr>
          <p:nvPr/>
        </p:nvSpPr>
        <p:spPr>
          <a:xfrm>
            <a:off x="0" y="1043936"/>
            <a:ext cx="4772051" cy="5288284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000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2430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5859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  <a:buClr>
                <a:schemeClr val="accent2"/>
              </a:buClr>
            </a:pPr>
            <a:endParaRPr lang="en-US" sz="1600" b="1" i="1" dirty="0"/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(1) The presence of inflammation and tissue damage leads to symptoms of systemic inflammatory response, modeled by general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Emax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 relationships</a:t>
            </a:r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(2) As damage worsens, the resistances on all vascular-tissue endothelial pathways on the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BioGears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cardiovascular circuit decrease, leading to hypovolemia and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hypoalbumeria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and a tendency toward hypotension</a:t>
            </a:r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(3) Nitric oxide accumulation exerts an additional hypotensive effect</a:t>
            </a:r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r>
              <a:rPr lang="en-US" dirty="0"/>
              <a:t>(4) Hypotension induces a response from baroreceptor and glomerular feedback models. Baroreceptor feedback increases systemic vascular resistance (SVR) and heart rate (HR). Glomerular feedback increases fluid retention, causing a drop in urine output (UO) that opposes volume loss</a:t>
            </a:r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(5) As symptoms of systemic inflammation continue unabated, the ability of baroreceptors to increase SVR becomes inhibited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806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7485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Sepsis Design</a:t>
            </a:r>
          </a:p>
        </p:txBody>
      </p:sp>
      <p:pic>
        <p:nvPicPr>
          <p:cNvPr id="3074" name="Picture 2" descr="https://www.frontiersin.org/files/Articles/470546/fphys-10-01321-HTML/image_m/fphys-10-01321-g0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51" y="525849"/>
            <a:ext cx="7419949" cy="423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7"/>
          <p:cNvSpPr txBox="1">
            <a:spLocks/>
          </p:cNvSpPr>
          <p:nvPr/>
        </p:nvSpPr>
        <p:spPr>
          <a:xfrm>
            <a:off x="0" y="1043936"/>
            <a:ext cx="4772051" cy="5288284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000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2430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5859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  <a:buClr>
                <a:schemeClr val="accent2"/>
              </a:buClr>
            </a:pPr>
            <a:endParaRPr lang="en-US" sz="1600" b="1" i="1" dirty="0"/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(1) The presence of inflammation and tissue damage leads to symptoms of systemic inflammatory response, modeled by general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Emax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 relationships</a:t>
            </a:r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(2) As damage worsens, the resistances on all vascular-tissue endothelial pathways on the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BioGears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cardiovascular circuit decrease, leading to hypovolemia and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hypoalbumeria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and a tendency toward hypotension</a:t>
            </a:r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(3) Nitric oxide accumulation exerts an additional hypotensive effect</a:t>
            </a:r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(4) Hypotension induces a response from baroreceptor and glomerular feedback models. Baroreceptor feedback increases systemic vascular resistance (SVR) and heart rate (HR). Glomerular feedback increases fluid retention, causing a drop in urine output (UO) that opposes volume loss</a:t>
            </a:r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r>
              <a:rPr lang="en-US" dirty="0"/>
              <a:t>(5) As symptoms of systemic inflammation continue unabated, the ability of baroreceptors to increase SVR becomes inhibited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400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5191" y="654751"/>
            <a:ext cx="11796184" cy="41689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Pathogen invasion and thermal trauma initiate the inflammatory response model</a:t>
            </a:r>
          </a:p>
          <a:p>
            <a:endParaRPr lang="en-US" sz="8000" dirty="0">
              <a:solidFill>
                <a:srgbClr val="002060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457200" lvl="3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4927" y="1590520"/>
            <a:ext cx="8173232" cy="4550409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0" y="1378096"/>
            <a:ext cx="3923577" cy="4428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SzPct val="25000"/>
              <a:buFont typeface="Arial"/>
              <a:buChar char="•"/>
              <a:defRPr sz="2400" b="1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74320" indent="-182880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SzPct val="80000"/>
              <a:buFont typeface="Arial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SzPct val="80000"/>
              <a:buFont typeface="Courier New"/>
              <a:buChar char="o"/>
              <a:defRPr sz="18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40080" indent="-182880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SzPct val="80000"/>
              <a:buFont typeface="Courier New"/>
              <a:buChar char="o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32104" indent="-192024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SzPct val="80000"/>
              <a:buFont typeface="Courier New"/>
              <a:buChar char="o"/>
              <a:defRPr sz="18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868680" indent="-228600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SzPct val="80000"/>
              <a:buFont typeface="Courier New"/>
              <a:buChar char="o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fontAlgn="auto"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Infection</a:t>
            </a:r>
          </a:p>
          <a:p>
            <a:pPr marL="455613" lvl="2" indent="-285750" fontAlgn="auto">
              <a:buClr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Pathogen originates in tissue where it is combated by local immune mediators</a:t>
            </a:r>
          </a:p>
          <a:p>
            <a:pPr marL="455613" lvl="2" indent="-285750" fontAlgn="auto">
              <a:buClr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Inflammation weakens tissue barrier integrity</a:t>
            </a:r>
          </a:p>
          <a:p>
            <a:pPr marL="455613" lvl="2" indent="-285750" fontAlgn="auto">
              <a:buClr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Pathogen can enter circulation, leading to systemic inflammatory response (SIRS)</a:t>
            </a:r>
          </a:p>
          <a:p>
            <a:pPr marL="455613" lvl="2" indent="-285750" fontAlgn="auto">
              <a:buClrTx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29883" lvl="1" indent="-342900" fontAlgn="auto"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Burn</a:t>
            </a:r>
            <a:r>
              <a:rPr lang="en-US" sz="2000" baseline="300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[2,4]</a:t>
            </a:r>
            <a:endParaRPr lang="en-US" sz="20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5613" lvl="2" indent="-285750" fontAlgn="auto">
              <a:buClr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Thermal trauma activates systemic inflammatory response</a:t>
            </a:r>
          </a:p>
          <a:p>
            <a:pPr marL="455613" lvl="2" indent="-285750" fontAlgn="auto">
              <a:buClr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Inflicts initial hit on global tissue health</a:t>
            </a:r>
          </a:p>
          <a:p>
            <a:pPr lvl="1" indent="-287337" fontAlgn="auto"/>
            <a:endParaRPr lang="en-US" sz="1800" dirty="0"/>
          </a:p>
          <a:p>
            <a:pPr marL="344488" lvl="2" indent="-174625" fontAlgn="auto"/>
            <a:endParaRPr lang="en-US" sz="1400" dirty="0"/>
          </a:p>
          <a:p>
            <a:pPr fontAlgn="auto"/>
            <a:endParaRPr lang="en-US" dirty="0"/>
          </a:p>
          <a:p>
            <a:pPr marL="457200" lvl="3" indent="0" fontAlgn="auto">
              <a:buFont typeface="Courier New"/>
              <a:buNone/>
            </a:pPr>
            <a:endParaRPr lang="en-US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-13540"/>
            <a:ext cx="12192000" cy="627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1F4B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3600" b="0" dirty="0">
                <a:solidFill>
                  <a:schemeClr val="accent6">
                    <a:lumMod val="75000"/>
                  </a:schemeClr>
                </a:solidFill>
              </a:rPr>
              <a:t>Sepsis Design: Inflammation Model</a:t>
            </a:r>
          </a:p>
        </p:txBody>
      </p:sp>
    </p:spTree>
    <p:extLst>
      <p:ext uri="{BB962C8B-B14F-4D97-AF65-F5344CB8AC3E}">
        <p14:creationId xmlns:p14="http://schemas.microsoft.com/office/powerpoint/2010/main" val="1992966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0" y="9159"/>
            <a:ext cx="12192000" cy="627485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accent6">
                    <a:lumMod val="75000"/>
                  </a:schemeClr>
                </a:solidFill>
                <a:ea typeface="+mj-ea"/>
              </a:rPr>
              <a:t>Sepsis Model: Bacterial Growth and the Immune System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1846920"/>
              </p:ext>
            </p:extLst>
          </p:nvPr>
        </p:nvGraphicFramePr>
        <p:xfrm>
          <a:off x="6867054" y="1029600"/>
          <a:ext cx="5284274" cy="378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76640" imgH="2920680" progId="Equation.DSMT4">
                  <p:embed/>
                </p:oleObj>
              </mc:Choice>
              <mc:Fallback>
                <p:oleObj name="Equation" r:id="rId2" imgW="4076640" imgH="292068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67054" y="1029600"/>
                        <a:ext cx="5284274" cy="378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75892"/>
              </p:ext>
            </p:extLst>
          </p:nvPr>
        </p:nvGraphicFramePr>
        <p:xfrm>
          <a:off x="104140" y="3724382"/>
          <a:ext cx="6483860" cy="2962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974">
                  <a:extLst>
                    <a:ext uri="{9D8B030D-6E8A-4147-A177-3AD203B41FA5}">
                      <a16:colId xmlns:a16="http://schemas.microsoft.com/office/drawing/2014/main" val="115088467"/>
                    </a:ext>
                  </a:extLst>
                </a:gridCol>
                <a:gridCol w="5016886">
                  <a:extLst>
                    <a:ext uri="{9D8B030D-6E8A-4147-A177-3AD203B41FA5}">
                      <a16:colId xmlns:a16="http://schemas.microsoft.com/office/drawing/2014/main" val="1268149731"/>
                    </a:ext>
                  </a:extLst>
                </a:gridCol>
              </a:tblGrid>
              <a:tr h="460447">
                <a:tc>
                  <a:txBody>
                    <a:bodyPr/>
                    <a:lstStyle/>
                    <a:p>
                      <a:pPr marL="0" indent="0" algn="l" defTabSz="342900" rtl="0" eaLnBrk="1" fontAlgn="auto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Helvetica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342900" rtl="0" eaLnBrk="1" fontAlgn="auto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Helvetica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819932"/>
                  </a:ext>
                </a:extLst>
              </a:tr>
              <a:tr h="306126">
                <a:tc>
                  <a:txBody>
                    <a:bodyPr/>
                    <a:lstStyle/>
                    <a:p>
                      <a:pPr marL="0" indent="0" algn="l" defTabSz="342900" rtl="0" eaLnBrk="1" fontAlgn="auto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Helvetica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001F4B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342900" rtl="0" eaLnBrk="1" fontAlgn="auto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Helvetica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001F4B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Bacteria at the site of infection, initialized to begin an infection scenario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458887"/>
                  </a:ext>
                </a:extLst>
              </a:tr>
              <a:tr h="280896">
                <a:tc>
                  <a:txBody>
                    <a:bodyPr/>
                    <a:lstStyle/>
                    <a:p>
                      <a:pPr marL="0" indent="0" algn="l" defTabSz="342900" rtl="0" eaLnBrk="1" fontAlgn="auto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Helvetica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001F4B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342900" rtl="0" eaLnBrk="1" fontAlgn="auto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Helvetica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001F4B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Local macrophages at the site of infection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753448"/>
                  </a:ext>
                </a:extLst>
              </a:tr>
              <a:tr h="274588">
                <a:tc>
                  <a:txBody>
                    <a:bodyPr/>
                    <a:lstStyle/>
                    <a:p>
                      <a:pPr marL="0" indent="0" algn="l" defTabSz="342900" rtl="0" eaLnBrk="1" fontAlgn="auto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Helvetica" panose="020B0604020202020204" pitchFamily="34" charset="0"/>
                        <a:buNone/>
                      </a:pPr>
                      <a:r>
                        <a:rPr lang="en-US" sz="1200" kern="1200" dirty="0" err="1">
                          <a:solidFill>
                            <a:srgbClr val="001F4B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Nt</a:t>
                      </a:r>
                      <a:endParaRPr lang="en-US" sz="1200" kern="1200" dirty="0">
                        <a:solidFill>
                          <a:srgbClr val="001F4B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342900" rtl="0" eaLnBrk="1" fontAlgn="auto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Helvetica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001F4B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Local neutrophils at the site of infection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614926"/>
                  </a:ext>
                </a:extLst>
              </a:tr>
              <a:tr h="590382">
                <a:tc>
                  <a:txBody>
                    <a:bodyPr/>
                    <a:lstStyle/>
                    <a:p>
                      <a:pPr marL="0" indent="0" algn="l" defTabSz="342900" rtl="0" eaLnBrk="1" fontAlgn="auto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Helvetica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001F4B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342900" rtl="0" eaLnBrk="1" fontAlgn="auto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Helvetica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001F4B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The integrity of the local tissue at the site of infection. This barrier must be weakened for neutrophils to migrate to the infection site, facilitates bacteria translocation to the blood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881254"/>
                  </a:ext>
                </a:extLst>
              </a:tr>
              <a:tr h="316848">
                <a:tc>
                  <a:txBody>
                    <a:bodyPr/>
                    <a:lstStyle/>
                    <a:p>
                      <a:pPr marL="0" indent="0" algn="l" defTabSz="342900" rtl="0" eaLnBrk="1" fontAlgn="auto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Helvetica" panose="020B0604020202020204" pitchFamily="34" charset="0"/>
                        <a:buNone/>
                      </a:pPr>
                      <a:r>
                        <a:rPr lang="en-US" sz="1200" kern="1200" dirty="0" err="1">
                          <a:solidFill>
                            <a:srgbClr val="001F4B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Pb</a:t>
                      </a:r>
                      <a:endParaRPr lang="en-US" sz="1200" kern="1200" dirty="0">
                        <a:solidFill>
                          <a:srgbClr val="001F4B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342900" rtl="0" eaLnBrk="1" fontAlgn="auto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Helvetica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001F4B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Bacteria that has diffused to the blood from the infection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688518"/>
                  </a:ext>
                </a:extLst>
              </a:tr>
              <a:tr h="460447">
                <a:tc>
                  <a:txBody>
                    <a:bodyPr/>
                    <a:lstStyle/>
                    <a:p>
                      <a:pPr marL="0" indent="0" algn="l" defTabSz="342900" rtl="0" eaLnBrk="1" fontAlgn="auto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Helvetica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001F4B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R(t)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342900" rtl="0" eaLnBrk="1" fontAlgn="auto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Helvetica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001F4B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State of the toll like receptors, a “switch” that regulates the epithelial barrier integrity of the tissue that the bacteria has infiltrated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117394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pPr marL="0" indent="0" algn="l" defTabSz="342900" rtl="0" eaLnBrk="1" fontAlgn="auto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Helvetica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001F4B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342900" rtl="0" eaLnBrk="1" fontAlgn="auto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Helvetica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001F4B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Active blood</a:t>
                      </a:r>
                      <a:r>
                        <a:rPr lang="en-US" sz="1200" kern="1200" baseline="0" dirty="0">
                          <a:solidFill>
                            <a:srgbClr val="001F4B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 neutrophil population</a:t>
                      </a:r>
                      <a:endParaRPr lang="en-US" sz="1200" kern="1200" dirty="0">
                        <a:solidFill>
                          <a:srgbClr val="001F4B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250531"/>
                  </a:ext>
                </a:extLst>
              </a:tr>
            </a:tbl>
          </a:graphicData>
        </a:graphic>
      </p:graphicFrame>
      <p:sp>
        <p:nvSpPr>
          <p:cNvPr id="10" name="Content Placeholder 7"/>
          <p:cNvSpPr txBox="1">
            <a:spLocks/>
          </p:cNvSpPr>
          <p:nvPr/>
        </p:nvSpPr>
        <p:spPr>
          <a:xfrm>
            <a:off x="0" y="636644"/>
            <a:ext cx="7002780" cy="296221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000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2430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5859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  <a:buClr>
                <a:schemeClr val="accent2"/>
              </a:buClr>
            </a:pPr>
            <a:endParaRPr lang="en-US" sz="1600" b="1" i="1" dirty="0"/>
          </a:p>
          <a:p>
            <a:pPr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dirty="0"/>
              <a:t>Extended and adapted model from [10]</a:t>
            </a:r>
          </a:p>
          <a:p>
            <a:pPr lvl="1"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dirty="0"/>
              <a:t>Final term, Pb, is a relationship between the bacterial invasion/growth and the shock model</a:t>
            </a:r>
          </a:p>
          <a:p>
            <a:pPr lvl="1"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dirty="0"/>
              <a:t>How the bacteria in the blood is interacting with circulating blood neutrophils</a:t>
            </a:r>
          </a:p>
          <a:p>
            <a:pPr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dirty="0"/>
              <a:t>Hill equations are used to relate the interactions between bacterial and local immune responses</a:t>
            </a:r>
          </a:p>
          <a:p>
            <a:pPr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dirty="0"/>
              <a:t>The final equation states that at high bacteria concentrations (above some P+ limit) the switch will be on to allow for neutrophils to the site of the infection</a:t>
            </a:r>
          </a:p>
          <a:p>
            <a:pPr lvl="1"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dirty="0"/>
              <a:t>Low bacterial concentrations the tissue layer blocks the migration of neutrophils</a:t>
            </a:r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endParaRPr lang="en-US" dirty="0"/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646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7485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accent6">
                    <a:lumMod val="75000"/>
                  </a:schemeClr>
                </a:solidFill>
                <a:ea typeface="+mj-ea"/>
              </a:rPr>
              <a:t>Sepsis Model: Systemic Inflammatory Response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0163353"/>
              </p:ext>
            </p:extLst>
          </p:nvPr>
        </p:nvGraphicFramePr>
        <p:xfrm>
          <a:off x="175342" y="3429000"/>
          <a:ext cx="9677236" cy="33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064360" imgH="3149280" progId="Equation.DSMT4">
                  <p:embed/>
                </p:oleObj>
              </mc:Choice>
              <mc:Fallback>
                <p:oleObj name="Equation" r:id="rId2" imgW="8064360" imgH="314928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5342" y="3429000"/>
                        <a:ext cx="9677236" cy="331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152189"/>
              </p:ext>
            </p:extLst>
          </p:nvPr>
        </p:nvGraphicFramePr>
        <p:xfrm>
          <a:off x="6619980" y="870642"/>
          <a:ext cx="5519220" cy="2279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724">
                  <a:extLst>
                    <a:ext uri="{9D8B030D-6E8A-4147-A177-3AD203B41FA5}">
                      <a16:colId xmlns:a16="http://schemas.microsoft.com/office/drawing/2014/main" val="115088467"/>
                    </a:ext>
                  </a:extLst>
                </a:gridCol>
                <a:gridCol w="4270496">
                  <a:extLst>
                    <a:ext uri="{9D8B030D-6E8A-4147-A177-3AD203B41FA5}">
                      <a16:colId xmlns:a16="http://schemas.microsoft.com/office/drawing/2014/main" val="1268149731"/>
                    </a:ext>
                  </a:extLst>
                </a:gridCol>
              </a:tblGrid>
              <a:tr h="523935">
                <a:tc>
                  <a:txBody>
                    <a:bodyPr/>
                    <a:lstStyle/>
                    <a:p>
                      <a:pPr marL="0" indent="0" algn="l" defTabSz="342900" rtl="0" eaLnBrk="1" fontAlgn="auto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Helvetica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342900" rtl="0" eaLnBrk="1" fontAlgn="auto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Helvetica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819932"/>
                  </a:ext>
                </a:extLst>
              </a:tr>
              <a:tr h="348335">
                <a:tc>
                  <a:txBody>
                    <a:bodyPr/>
                    <a:lstStyle/>
                    <a:p>
                      <a:pPr marL="0" indent="0" algn="l" defTabSz="342900" rtl="0" eaLnBrk="1" fontAlgn="auto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Helvetica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001F4B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NA/MA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342900" rtl="0" eaLnBrk="1" fontAlgn="auto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Helvetica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001F4B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Active blood neutrophil/macrophage population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458887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marL="0" indent="0" algn="l" defTabSz="342900" rtl="0" eaLnBrk="1" fontAlgn="auto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Helvetica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001F4B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IL6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342900" rtl="0" eaLnBrk="1" fontAlgn="auto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Helvetica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001F4B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Interleukin-6,</a:t>
                      </a:r>
                      <a:r>
                        <a:rPr lang="en-US" sz="1200" kern="1200" baseline="0" dirty="0">
                          <a:solidFill>
                            <a:srgbClr val="001F4B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 later pro-inflammatory mediator which also downregulates TNF</a:t>
                      </a:r>
                      <a:endParaRPr lang="en-US" sz="1200" kern="1200" dirty="0">
                        <a:solidFill>
                          <a:srgbClr val="001F4B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753448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marL="0" indent="0" algn="l" defTabSz="342900" rtl="0" eaLnBrk="1" fontAlgn="auto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Helvetica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001F4B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342900" rtl="0" eaLnBrk="1" fontAlgn="auto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Helvetica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001F4B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Tissue integrity,</a:t>
                      </a:r>
                      <a:r>
                        <a:rPr lang="en-US" sz="1200" kern="1200" baseline="0" dirty="0">
                          <a:solidFill>
                            <a:srgbClr val="001F4B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 ranging from 1 (healthy) to 0 (irreversible damage) Depleted by IL6 and pathogen, moderated by NO</a:t>
                      </a:r>
                      <a:endParaRPr lang="en-US" sz="1200" kern="1200" dirty="0">
                        <a:solidFill>
                          <a:srgbClr val="001F4B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614926"/>
                  </a:ext>
                </a:extLst>
              </a:tr>
              <a:tr h="246434">
                <a:tc>
                  <a:txBody>
                    <a:bodyPr/>
                    <a:lstStyle/>
                    <a:p>
                      <a:pPr marL="0" indent="0" algn="l" defTabSz="342900" rtl="0" eaLnBrk="1" fontAlgn="auto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Helvetica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001F4B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342900" rtl="0" eaLnBrk="1" fontAlgn="auto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Helvetica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001F4B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Nitric Oxide,</a:t>
                      </a:r>
                      <a:r>
                        <a:rPr lang="en-US" sz="1200" kern="1200" baseline="0" dirty="0">
                          <a:solidFill>
                            <a:srgbClr val="001F4B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 exerts hypotensive activity</a:t>
                      </a:r>
                      <a:endParaRPr lang="en-US" sz="1200" kern="1200" dirty="0">
                        <a:solidFill>
                          <a:srgbClr val="001F4B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881254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marL="0" indent="0" algn="l" defTabSz="342900" rtl="0" eaLnBrk="1" fontAlgn="auto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Helvetica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001F4B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TNF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342900" rtl="0" eaLnBrk="1" fontAlgn="auto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Helvetica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001F4B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Tumor necrosis factor, early pro-inflammatory mediator,</a:t>
                      </a:r>
                      <a:r>
                        <a:rPr lang="en-US" sz="1200" kern="1200" baseline="0" dirty="0">
                          <a:solidFill>
                            <a:srgbClr val="001F4B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 upregulated by MA and NA</a:t>
                      </a:r>
                      <a:endParaRPr lang="en-US" sz="1200" kern="1200" dirty="0">
                        <a:solidFill>
                          <a:srgbClr val="001F4B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688518"/>
                  </a:ext>
                </a:extLst>
              </a:tr>
            </a:tbl>
          </a:graphicData>
        </a:graphic>
      </p:graphicFrame>
      <p:sp>
        <p:nvSpPr>
          <p:cNvPr id="10" name="Content Placeholder 7"/>
          <p:cNvSpPr txBox="1">
            <a:spLocks/>
          </p:cNvSpPr>
          <p:nvPr/>
        </p:nvSpPr>
        <p:spPr>
          <a:xfrm>
            <a:off x="0" y="597301"/>
            <a:ext cx="6583740" cy="269217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000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2430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5859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  <a:buClr>
                <a:schemeClr val="accent2"/>
              </a:buClr>
            </a:pPr>
            <a:endParaRPr lang="en-US" sz="1600" b="1" i="1" dirty="0"/>
          </a:p>
          <a:p>
            <a:pPr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dirty="0"/>
              <a:t>Immune response to infection</a:t>
            </a:r>
          </a:p>
          <a:p>
            <a:pPr lvl="1"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dirty="0"/>
              <a:t>We combine work from [11] and [12] and connect the model to our tissue model to induce hypotension, and fluid transport</a:t>
            </a:r>
          </a:p>
          <a:p>
            <a:pPr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dirty="0"/>
              <a:t>We include a self-inhibition term to interlukin-6 to guarantee the existence of a stable fixed point</a:t>
            </a:r>
          </a:p>
          <a:p>
            <a:pPr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dirty="0"/>
              <a:t>Some equations are omitted for brevity, the complete Acute Inflammatory Model (AIR) can be found in [13]</a:t>
            </a:r>
          </a:p>
          <a:p>
            <a:pPr lvl="1"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endParaRPr lang="en-US" dirty="0"/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endParaRPr lang="en-US" dirty="0"/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481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3A1D66-2B0E-AD53-1D64-AD5A7FA434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28600" indent="0">
              <a:buNone/>
            </a:pPr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8A664-AD47-737D-67D7-8519515C77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6727" y="1902266"/>
            <a:ext cx="4827061" cy="3237905"/>
          </a:xfrm>
        </p:spPr>
        <p:txBody>
          <a:bodyPr/>
          <a:lstStyle/>
          <a:p>
            <a:r>
              <a:rPr lang="en-US" dirty="0"/>
              <a:t>Model Design of </a:t>
            </a:r>
            <a:r>
              <a:rPr lang="en-US" dirty="0" err="1"/>
              <a:t>BioGears</a:t>
            </a:r>
            <a:r>
              <a:rPr lang="en-US" dirty="0"/>
              <a:t> Engine</a:t>
            </a:r>
          </a:p>
          <a:p>
            <a:r>
              <a:rPr lang="en-US" dirty="0"/>
              <a:t>Discussion of Sepsis – One Application </a:t>
            </a:r>
          </a:p>
          <a:p>
            <a:r>
              <a:rPr lang="en-US" dirty="0"/>
              <a:t>System Biology Deep Learning </a:t>
            </a:r>
          </a:p>
          <a:p>
            <a:r>
              <a:rPr lang="en-US" dirty="0"/>
              <a:t>Notebook Implementation </a:t>
            </a:r>
          </a:p>
          <a:p>
            <a:r>
              <a:rPr lang="en-US" dirty="0"/>
              <a:t>Brining it Back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C757F-1033-33ED-3983-AE8019F6DA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B5B4B4"/>
                </a:solidFill>
              </a:rPr>
              <a:t>CONFIDENTIAL –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2114656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0" y="6187"/>
            <a:ext cx="12192000" cy="627485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accent6">
                    <a:lumMod val="75000"/>
                  </a:schemeClr>
                </a:solidFill>
                <a:ea typeface="+mj-ea"/>
              </a:rPr>
              <a:t>Sepsis Model: Microcirculation Model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868745" y="1949368"/>
          <a:ext cx="3301846" cy="1029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01640" imgH="888840" progId="Equation.DSMT4">
                  <p:embed/>
                </p:oleObj>
              </mc:Choice>
              <mc:Fallback>
                <p:oleObj name="Equation" r:id="rId2" imgW="2501640" imgH="88884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8745" y="1949368"/>
                        <a:ext cx="3301846" cy="1029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7"/>
          <p:cNvSpPr txBox="1">
            <a:spLocks/>
          </p:cNvSpPr>
          <p:nvPr/>
        </p:nvSpPr>
        <p:spPr>
          <a:xfrm>
            <a:off x="0" y="796078"/>
            <a:ext cx="6164580" cy="1182062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000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2430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5859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  <a:buClr>
                <a:schemeClr val="accent2"/>
              </a:buClr>
            </a:pPr>
            <a:endParaRPr lang="en-US" sz="1600" b="1" i="1" dirty="0"/>
          </a:p>
          <a:p>
            <a:pPr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sz="1400" dirty="0"/>
              <a:t>Inflammatory-mediated tissue damage causes fluid shift and relative hypovolemia</a:t>
            </a:r>
          </a:p>
          <a:p>
            <a:pPr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sz="1400" dirty="0"/>
              <a:t>Under normal physiological conditions we can describe this flux to be: </a:t>
            </a:r>
          </a:p>
        </p:txBody>
      </p:sp>
      <p:sp>
        <p:nvSpPr>
          <p:cNvPr id="7" name="Content Placeholder 7"/>
          <p:cNvSpPr txBox="1">
            <a:spLocks/>
          </p:cNvSpPr>
          <p:nvPr/>
        </p:nvSpPr>
        <p:spPr>
          <a:xfrm>
            <a:off x="0" y="3001851"/>
            <a:ext cx="6164580" cy="70104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000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2430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5859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  <a:buClr>
                <a:schemeClr val="accent2"/>
              </a:buClr>
            </a:pPr>
            <a:endParaRPr lang="en-US" sz="1600" b="1" i="1" dirty="0"/>
          </a:p>
          <a:p>
            <a:pPr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sz="1500" dirty="0"/>
              <a:t>Compute COP using total plasma protein concentration, using the </a:t>
            </a:r>
            <a:r>
              <a:rPr lang="en-US" sz="1500" dirty="0" err="1"/>
              <a:t>Landid-Pappenhaimer</a:t>
            </a:r>
            <a:r>
              <a:rPr lang="en-US" sz="1500" dirty="0"/>
              <a:t> relationship [14]</a:t>
            </a:r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endParaRPr lang="en-US" dirty="0"/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1" y="1093586"/>
            <a:ext cx="6178889" cy="3374449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300745" y="3841559"/>
          <a:ext cx="2673350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09680" imgH="253800" progId="Equation.DSMT4">
                  <p:embed/>
                </p:oleObj>
              </mc:Choice>
              <mc:Fallback>
                <p:oleObj name="Equation" r:id="rId5" imgW="2209680" imgH="2538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00745" y="3841559"/>
                        <a:ext cx="2673350" cy="268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7"/>
          <p:cNvSpPr txBox="1">
            <a:spLocks/>
          </p:cNvSpPr>
          <p:nvPr/>
        </p:nvSpPr>
        <p:spPr>
          <a:xfrm>
            <a:off x="0" y="4015185"/>
            <a:ext cx="6164580" cy="70104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000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2430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5859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  <a:buClr>
                <a:schemeClr val="accent2"/>
              </a:buClr>
            </a:pPr>
            <a:endParaRPr lang="en-US" sz="1600" b="1" i="1" dirty="0"/>
          </a:p>
          <a:p>
            <a:pPr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sz="1500" dirty="0"/>
              <a:t>Use the </a:t>
            </a:r>
            <a:r>
              <a:rPr lang="en-US" sz="1500" dirty="0" err="1"/>
              <a:t>Patlak</a:t>
            </a:r>
            <a:r>
              <a:rPr lang="en-US" sz="1500" dirty="0"/>
              <a:t> equation to determine albumin flux between each vascular-tissue compartment pair [15]</a:t>
            </a:r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endParaRPr lang="en-US" dirty="0"/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1300744" y="4676823"/>
          <a:ext cx="2763743" cy="997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09680" imgH="914400" progId="Equation.DSMT4">
                  <p:embed/>
                </p:oleObj>
              </mc:Choice>
              <mc:Fallback>
                <p:oleObj name="Equation" r:id="rId7" imgW="2209680" imgH="9144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00744" y="4676823"/>
                        <a:ext cx="2763743" cy="997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ontent Placeholder 7"/>
          <p:cNvSpPr txBox="1">
            <a:spLocks/>
          </p:cNvSpPr>
          <p:nvPr/>
        </p:nvSpPr>
        <p:spPr>
          <a:xfrm>
            <a:off x="0" y="5550056"/>
            <a:ext cx="6164580" cy="83519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000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2430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5859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  <a:buClr>
                <a:schemeClr val="accent2"/>
              </a:buClr>
            </a:pPr>
            <a:endParaRPr lang="en-US" sz="1600" b="1" i="1" dirty="0"/>
          </a:p>
          <a:p>
            <a:pPr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sz="1500" dirty="0"/>
              <a:t>Here sigma is the given tissue reflection coefficient, </a:t>
            </a:r>
            <a:r>
              <a:rPr lang="en-US" sz="1500" dirty="0" err="1"/>
              <a:t>Pe</a:t>
            </a:r>
            <a:r>
              <a:rPr lang="en-US" sz="1500" dirty="0"/>
              <a:t> is the </a:t>
            </a:r>
            <a:r>
              <a:rPr lang="en-US" sz="1500" dirty="0" err="1"/>
              <a:t>peclet</a:t>
            </a:r>
            <a:r>
              <a:rPr lang="en-US" sz="1500" dirty="0"/>
              <a:t> number and we are assuming a constant diffusion capacity (PS) across the entire diffusion distance</a:t>
            </a:r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endParaRPr lang="en-US" dirty="0"/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6430561" y="4266357"/>
            <a:ext cx="6164580" cy="1818768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000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2430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5859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  <a:buClr>
                <a:schemeClr val="accent2"/>
              </a:buClr>
            </a:pPr>
            <a:endParaRPr lang="en-US" sz="1600" b="1" i="1" dirty="0"/>
          </a:p>
          <a:p>
            <a:pPr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sz="1500" dirty="0"/>
              <a:t>We model deterioration of the </a:t>
            </a:r>
            <a:r>
              <a:rPr lang="en-US" sz="1500" dirty="0" err="1"/>
              <a:t>glycocalyx</a:t>
            </a:r>
            <a:r>
              <a:rPr lang="en-US" sz="1500" dirty="0"/>
              <a:t> under severe inflammatory conditions by decreasing the endothelial wall resistance, R1 as a function of TI</a:t>
            </a:r>
          </a:p>
          <a:p>
            <a:pPr lvl="1"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sz="1200" dirty="0"/>
              <a:t>We also decrease the reflection coefficient, sigma</a:t>
            </a:r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endParaRPr lang="en-US" dirty="0"/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0800000">
            <a:off x="9030165" y="3517156"/>
            <a:ext cx="576341" cy="37146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77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7485"/>
          </a:xfrm>
        </p:spPr>
        <p:txBody>
          <a:bodyPr>
            <a:normAutofit/>
          </a:bodyPr>
          <a:lstStyle/>
          <a:p>
            <a:pPr algn="l"/>
            <a:r>
              <a:rPr lang="en-US" sz="3700" dirty="0">
                <a:solidFill>
                  <a:schemeClr val="accent6">
                    <a:lumMod val="75000"/>
                  </a:schemeClr>
                </a:solidFill>
                <a:ea typeface="+mj-ea"/>
              </a:rPr>
              <a:t>Results: Model strongly linked to parameterization</a:t>
            </a:r>
          </a:p>
        </p:txBody>
      </p:sp>
      <p:sp>
        <p:nvSpPr>
          <p:cNvPr id="7" name="Content Placeholder 7"/>
          <p:cNvSpPr txBox="1">
            <a:spLocks/>
          </p:cNvSpPr>
          <p:nvPr/>
        </p:nvSpPr>
        <p:spPr>
          <a:xfrm>
            <a:off x="0" y="892339"/>
            <a:ext cx="5540027" cy="512520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000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2430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5859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  <a:buClr>
                <a:schemeClr val="accent2"/>
              </a:buClr>
            </a:pPr>
            <a:endParaRPr lang="en-US" sz="1600" b="1" i="1" dirty="0"/>
          </a:p>
          <a:p>
            <a:pPr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sz="2000" dirty="0"/>
              <a:t>Wanted to investigate patient variability to a “moderate” bacterial response</a:t>
            </a:r>
          </a:p>
          <a:p>
            <a:pPr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sz="2000" dirty="0"/>
              <a:t>“Susceptible” – Green</a:t>
            </a:r>
          </a:p>
          <a:p>
            <a:pPr lvl="1"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sz="1600" dirty="0"/>
              <a:t>Decrease the rate of phagocytosis by tissue macrophages (</a:t>
            </a:r>
            <a:r>
              <a:rPr lang="en-US" sz="1600" dirty="0" err="1"/>
              <a:t>kpm</a:t>
            </a:r>
            <a:r>
              <a:rPr lang="en-US" sz="1600" dirty="0"/>
              <a:t> parameter)</a:t>
            </a:r>
          </a:p>
          <a:p>
            <a:pPr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sz="2000" dirty="0"/>
              <a:t>“</a:t>
            </a:r>
            <a:r>
              <a:rPr lang="en-US" sz="2000" dirty="0" err="1"/>
              <a:t>Hyperinflammatory</a:t>
            </a:r>
            <a:r>
              <a:rPr lang="en-US" sz="2000" dirty="0"/>
              <a:t>” – orange</a:t>
            </a:r>
          </a:p>
          <a:p>
            <a:pPr lvl="1"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sz="1600" dirty="0"/>
              <a:t>Increasing k6m and x66</a:t>
            </a:r>
          </a:p>
          <a:p>
            <a:pPr lvl="1"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sz="1600" dirty="0"/>
              <a:t>Bacteria is eliminated by IL-6 levels remain elevated</a:t>
            </a:r>
          </a:p>
          <a:p>
            <a:pPr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sz="2000" dirty="0"/>
              <a:t>“Immunosuppressed” – purple </a:t>
            </a:r>
          </a:p>
          <a:p>
            <a:pPr lvl="1"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sz="1600" dirty="0"/>
              <a:t>Decreasing k6m and x66</a:t>
            </a:r>
          </a:p>
          <a:p>
            <a:pPr lvl="1"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sz="1600" dirty="0"/>
              <a:t>Not a strong inflammatory response but blood bacterial levels remain elevated and tissue integrity continues to deteriorate</a:t>
            </a:r>
          </a:p>
          <a:p>
            <a:pPr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sz="2000" dirty="0"/>
              <a:t>From the model: </a:t>
            </a:r>
          </a:p>
          <a:p>
            <a:pPr lvl="1"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sz="1600" i="1" dirty="0"/>
              <a:t>k</a:t>
            </a:r>
            <a:r>
              <a:rPr lang="en-US" sz="1600" baseline="-25000" dirty="0"/>
              <a:t>6</a:t>
            </a:r>
            <a:r>
              <a:rPr lang="en-US" sz="1600" i="1" baseline="-25000" dirty="0"/>
              <a:t>M</a:t>
            </a:r>
            <a:r>
              <a:rPr lang="en-US" sz="1600" dirty="0"/>
              <a:t> (IL-6 recruitment by macrophages)</a:t>
            </a:r>
          </a:p>
          <a:p>
            <a:pPr lvl="1"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sz="1600" i="1" dirty="0"/>
              <a:t>x</a:t>
            </a:r>
            <a:r>
              <a:rPr lang="en-US" sz="1600" baseline="-25000" dirty="0"/>
              <a:t>66</a:t>
            </a:r>
            <a:r>
              <a:rPr lang="en-US" sz="1600" dirty="0"/>
              <a:t> (IL-6 self-inhibition)</a:t>
            </a:r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endParaRPr lang="en-US" dirty="0"/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endParaRPr lang="en-US" dirty="0"/>
          </a:p>
          <a:p>
            <a:pPr lvl="1"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endParaRPr lang="en-US" dirty="0"/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027" y="1104116"/>
            <a:ext cx="6239849" cy="524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51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74BFA-563B-4A6F-8030-AE66437F1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141" y="765667"/>
            <a:ext cx="4804766" cy="837608"/>
          </a:xfrm>
        </p:spPr>
        <p:txBody>
          <a:bodyPr>
            <a:normAutofit fontScale="70000" lnSpcReduction="20000"/>
          </a:bodyPr>
          <a:lstStyle/>
          <a:p>
            <a:pPr marL="228600" indent="0">
              <a:buNone/>
            </a:pPr>
            <a:r>
              <a:rPr lang="en-US" dirty="0"/>
              <a:t>System Biology Deep Learning </a:t>
            </a:r>
          </a:p>
          <a:p>
            <a:pPr marL="228600" indent="0">
              <a:buNone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8789F-53C0-4B0C-9F40-F30CD4ECFE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Ok, we have these large system dynamics described, what do we do with them? </a:t>
            </a: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954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8DF2E-12B1-C0F1-92F8-8E35FB74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Motivating Example – Linear Regression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8B46AC-0C12-97D2-90E6-43643D3D0DD7}"/>
              </a:ext>
            </a:extLst>
          </p:cNvPr>
          <p:cNvSpPr txBox="1"/>
          <p:nvPr/>
        </p:nvSpPr>
        <p:spPr>
          <a:xfrm>
            <a:off x="127114" y="1533567"/>
            <a:ext cx="50640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Say we see a strong relationship in the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Oscillatory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Ect</a:t>
            </a: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2830A1-77AD-2E37-77E2-BEAB3820C4D9}"/>
              </a:ext>
            </a:extLst>
          </p:cNvPr>
          <p:cNvSpPr/>
          <p:nvPr/>
        </p:nvSpPr>
        <p:spPr>
          <a:xfrm>
            <a:off x="553560" y="3764212"/>
            <a:ext cx="2587383" cy="6601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 Observations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2A32F3-422D-A7AB-80DB-63ABEEA68623}"/>
              </a:ext>
            </a:extLst>
          </p:cNvPr>
          <p:cNvSpPr/>
          <p:nvPr/>
        </p:nvSpPr>
        <p:spPr>
          <a:xfrm>
            <a:off x="6389181" y="2727482"/>
            <a:ext cx="2587383" cy="6601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the Model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9DE7DAF-8763-4728-E9EA-229CD95CFF2F}"/>
              </a:ext>
            </a:extLst>
          </p:cNvPr>
          <p:cNvSpPr/>
          <p:nvPr/>
        </p:nvSpPr>
        <p:spPr>
          <a:xfrm>
            <a:off x="3654866" y="3764211"/>
            <a:ext cx="2587383" cy="8692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Proposed Hypothesis:</a:t>
            </a:r>
          </a:p>
          <a:p>
            <a:pPr algn="ctr"/>
            <a:r>
              <a:rPr lang="en-US" dirty="0"/>
              <a:t>This looks linear!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D9945A-E8FC-2F62-C972-8BE2552F5712}"/>
              </a:ext>
            </a:extLst>
          </p:cNvPr>
          <p:cNvSpPr/>
          <p:nvPr/>
        </p:nvSpPr>
        <p:spPr>
          <a:xfrm>
            <a:off x="6389181" y="3744393"/>
            <a:ext cx="2587383" cy="6601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Estimate Parameters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8C4C04D-3107-3D88-C358-B3E0631F949B}"/>
              </a:ext>
            </a:extLst>
          </p:cNvPr>
          <p:cNvSpPr/>
          <p:nvPr/>
        </p:nvSpPr>
        <p:spPr>
          <a:xfrm>
            <a:off x="6389181" y="4761304"/>
            <a:ext cx="2587383" cy="6601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Quantify Fit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956C5C1-FDCE-9ABE-B837-A70F5060B44F}"/>
              </a:ext>
            </a:extLst>
          </p:cNvPr>
          <p:cNvSpPr/>
          <p:nvPr/>
        </p:nvSpPr>
        <p:spPr>
          <a:xfrm>
            <a:off x="9264279" y="3744392"/>
            <a:ext cx="2587383" cy="6601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E1A3F7-2211-707F-2BDE-DC4551DD06DD}"/>
                  </a:ext>
                </a:extLst>
              </p:cNvPr>
              <p:cNvSpPr txBox="1"/>
              <p:nvPr/>
            </p:nvSpPr>
            <p:spPr>
              <a:xfrm>
                <a:off x="5271309" y="1533567"/>
                <a:ext cx="1797864" cy="1123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E1A3F7-2211-707F-2BDE-DC4551DD0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09" y="1533567"/>
                <a:ext cx="1797864" cy="1123577"/>
              </a:xfrm>
              <a:prstGeom prst="rect">
                <a:avLst/>
              </a:prstGeom>
              <a:blipFill>
                <a:blip r:embed="rId2"/>
                <a:stretch>
                  <a:fillRect t="-7065" r="-18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Down 10">
            <a:extLst>
              <a:ext uri="{FF2B5EF4-FFF2-40B4-BE49-F238E27FC236}">
                <a16:creationId xmlns:a16="http://schemas.microsoft.com/office/drawing/2014/main" id="{F5E520D0-7726-07D0-8BCB-5E7820EC8B12}"/>
              </a:ext>
            </a:extLst>
          </p:cNvPr>
          <p:cNvSpPr/>
          <p:nvPr/>
        </p:nvSpPr>
        <p:spPr>
          <a:xfrm rot="16200000">
            <a:off x="3151351" y="3937660"/>
            <a:ext cx="484632" cy="522397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8315549-0649-8698-0579-349A148D5E54}"/>
              </a:ext>
            </a:extLst>
          </p:cNvPr>
          <p:cNvSpPr/>
          <p:nvPr/>
        </p:nvSpPr>
        <p:spPr>
          <a:xfrm rot="16200000">
            <a:off x="6026450" y="3905152"/>
            <a:ext cx="484632" cy="522397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5FBA294D-2D00-D1EE-BD35-BE474C3D4F7B}"/>
              </a:ext>
            </a:extLst>
          </p:cNvPr>
          <p:cNvSpPr/>
          <p:nvPr/>
        </p:nvSpPr>
        <p:spPr>
          <a:xfrm>
            <a:off x="7362648" y="3304826"/>
            <a:ext cx="484632" cy="522397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FC534CD-A8B9-678D-2A96-A9FAE90EA3EA}"/>
              </a:ext>
            </a:extLst>
          </p:cNvPr>
          <p:cNvSpPr/>
          <p:nvPr/>
        </p:nvSpPr>
        <p:spPr>
          <a:xfrm>
            <a:off x="7362648" y="4321737"/>
            <a:ext cx="484632" cy="522397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D1EC8F5-CB22-518A-04DB-91F2D3B87B79}"/>
              </a:ext>
            </a:extLst>
          </p:cNvPr>
          <p:cNvSpPr/>
          <p:nvPr/>
        </p:nvSpPr>
        <p:spPr>
          <a:xfrm rot="10800000">
            <a:off x="7999680" y="4285516"/>
            <a:ext cx="484632" cy="522397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B97BD6B7-7AC5-FC31-CD61-71BC9C1FB918}"/>
              </a:ext>
            </a:extLst>
          </p:cNvPr>
          <p:cNvSpPr/>
          <p:nvPr/>
        </p:nvSpPr>
        <p:spPr>
          <a:xfrm rot="10800000">
            <a:off x="7927290" y="3323552"/>
            <a:ext cx="484632" cy="522397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6B98DF-3870-2812-625A-B7F42E261A85}"/>
              </a:ext>
            </a:extLst>
          </p:cNvPr>
          <p:cNvSpPr txBox="1"/>
          <p:nvPr/>
        </p:nvSpPr>
        <p:spPr>
          <a:xfrm>
            <a:off x="9212142" y="4582935"/>
            <a:ext cx="2979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your test set and tell me how well you did </a:t>
            </a:r>
          </a:p>
          <a:p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607573BC-56BF-9CEB-58BE-5348D9ECCC28}"/>
              </a:ext>
            </a:extLst>
          </p:cNvPr>
          <p:cNvSpPr/>
          <p:nvPr/>
        </p:nvSpPr>
        <p:spPr>
          <a:xfrm rot="16200000">
            <a:off x="8863033" y="3866661"/>
            <a:ext cx="484632" cy="522397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1A4FF9-8761-6C7A-CE8D-5D55FB005FAB}"/>
              </a:ext>
            </a:extLst>
          </p:cNvPr>
          <p:cNvSpPr txBox="1"/>
          <p:nvPr/>
        </p:nvSpPr>
        <p:spPr>
          <a:xfrm>
            <a:off x="6682365" y="5823855"/>
            <a:ext cx="506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Orange for back propagation!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788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8DF2E-12B1-C0F1-92F8-8E35FB74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Motivating Example – Linear Regression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8B46AC-0C12-97D2-90E6-43643D3D0DD7}"/>
              </a:ext>
            </a:extLst>
          </p:cNvPr>
          <p:cNvSpPr txBox="1"/>
          <p:nvPr/>
        </p:nvSpPr>
        <p:spPr>
          <a:xfrm>
            <a:off x="127114" y="1533567"/>
            <a:ext cx="623304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Real example – BMI and Cholesterol we assume to be linear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fact this was published recently in </a:t>
            </a:r>
            <a:r>
              <a:rPr lang="en-US" sz="2000" dirty="0" err="1"/>
              <a:t>jama</a:t>
            </a:r>
            <a:r>
              <a:rPr lang="en-US" sz="2000" dirty="0"/>
              <a:t> (2023)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https://www.ncbi.nlm.nih.gov/pmc/articles/PMC10102874/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“Linear regression was used to study the association between LDL-C and TC level and body mass index standard deviation score (BMI SDS)”</a:t>
            </a:r>
          </a:p>
          <a:p>
            <a:r>
              <a:rPr lang="en-US" sz="2000" dirty="0"/>
              <a:t>We want a best fit model that minimizes our total error in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Note that for this example we don’t know actual function that determines these two things we are hypothesizing there is a linear relationship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Note that our regression model looks quite bad, but if we look at the figure in the JAMA paper is this so different? </a:t>
            </a:r>
          </a:p>
        </p:txBody>
      </p:sp>
      <p:pic>
        <p:nvPicPr>
          <p:cNvPr id="7170" name="Picture 2" descr="Graphical representations of  bivariate linear least squares regression. A) variable space representation; B) subject space (vector) representation ">
            <a:extLst>
              <a:ext uri="{FF2B5EF4-FFF2-40B4-BE49-F238E27FC236}">
                <a16:creationId xmlns:a16="http://schemas.microsoft.com/office/drawing/2014/main" id="{86AB0271-EB9F-52CB-649B-751D330EC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418" y="1185334"/>
            <a:ext cx="4597381" cy="215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6" descr="&lt;Figure size 432x288 with 1 Axes&gt;">
            <a:extLst>
              <a:ext uri="{FF2B5EF4-FFF2-40B4-BE49-F238E27FC236}">
                <a16:creationId xmlns:a16="http://schemas.microsoft.com/office/drawing/2014/main" id="{C8B9AEDC-6908-08CF-067E-CAF0276C44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80" name="Picture 12">
            <a:extLst>
              <a:ext uri="{FF2B5EF4-FFF2-40B4-BE49-F238E27FC236}">
                <a16:creationId xmlns:a16="http://schemas.microsoft.com/office/drawing/2014/main" id="{302F37D1-41D7-5669-C660-C88A151AC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178" y="3276600"/>
            <a:ext cx="4111708" cy="352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203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8DF2E-12B1-C0F1-92F8-8E35FB74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Motivating Example – Polynomial Regression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8B46AC-0C12-97D2-90E6-43643D3D0DD7}"/>
              </a:ext>
            </a:extLst>
          </p:cNvPr>
          <p:cNvSpPr txBox="1"/>
          <p:nvPr/>
        </p:nvSpPr>
        <p:spPr>
          <a:xfrm>
            <a:off x="6266" y="4483445"/>
            <a:ext cx="96199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 the “true” function is a cosine function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a basis of polynomial functions DOES do a good job over the domain specified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Overfitting is an issue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the coefficients of our fitted polynomial function will mean nothing regarding the true function that describes dynamics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u="sng" dirty="0"/>
              <a:t>Only valid within the training domain </a:t>
            </a:r>
          </a:p>
        </p:txBody>
      </p:sp>
      <p:sp>
        <p:nvSpPr>
          <p:cNvPr id="13" name="AutoShape 6" descr="&lt;Figure size 432x288 with 1 Axes&gt;">
            <a:extLst>
              <a:ext uri="{FF2B5EF4-FFF2-40B4-BE49-F238E27FC236}">
                <a16:creationId xmlns:a16="http://schemas.microsoft.com/office/drawing/2014/main" id="{C8B9AEDC-6908-08CF-067E-CAF0276C44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442951F5-4E2D-6E34-3D98-A966E6DC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" y="1185334"/>
            <a:ext cx="8851355" cy="316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07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8DF2E-12B1-C0F1-92F8-8E35FB74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Systems Biology – ODE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8B46AC-0C12-97D2-90E6-43643D3D0DD7}"/>
              </a:ext>
            </a:extLst>
          </p:cNvPr>
          <p:cNvSpPr txBox="1"/>
          <p:nvPr/>
        </p:nvSpPr>
        <p:spPr>
          <a:xfrm>
            <a:off x="127113" y="1533567"/>
            <a:ext cx="58234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say we don’t have the direct functional relationship,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have a description of the dynamics evolving over time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Often informed by some experimental understanding of our system (mechanism)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closed form solution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Large parameter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1135CB-5ED5-6F9C-3591-124AB37D7605}"/>
                  </a:ext>
                </a:extLst>
              </p:cNvPr>
              <p:cNvSpPr txBox="1"/>
              <p:nvPr/>
            </p:nvSpPr>
            <p:spPr>
              <a:xfrm>
                <a:off x="7167584" y="1672983"/>
                <a:ext cx="1632563" cy="1987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br>
                  <a:rPr lang="en-US" b="0" dirty="0"/>
                </a:br>
                <a:br>
                  <a:rPr lang="en-US" b="0" dirty="0"/>
                </a:br>
                <a:r>
                  <a:rPr lang="en-US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1135CB-5ED5-6F9C-3591-124AB37D7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584" y="1672983"/>
                <a:ext cx="1632563" cy="1987788"/>
              </a:xfrm>
              <a:prstGeom prst="rect">
                <a:avLst/>
              </a:prstGeom>
              <a:blipFill>
                <a:blip r:embed="rId2"/>
                <a:stretch>
                  <a:fillRect l="-1866" r="-27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0A70662-C9F3-0DF1-3CC7-C53B491F5C8E}"/>
              </a:ext>
            </a:extLst>
          </p:cNvPr>
          <p:cNvSpPr txBox="1"/>
          <p:nvPr/>
        </p:nvSpPr>
        <p:spPr>
          <a:xfrm>
            <a:off x="6009891" y="3472813"/>
            <a:ext cx="5064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a system with parameters p, and observations y which directly measure x and assume some level noise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FDAEFB-3873-7697-FEA6-6BEE1DF7EB7F}"/>
              </a:ext>
            </a:extLst>
          </p:cNvPr>
          <p:cNvSpPr/>
          <p:nvPr/>
        </p:nvSpPr>
        <p:spPr>
          <a:xfrm>
            <a:off x="6534747" y="4879534"/>
            <a:ext cx="3896793" cy="12629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Question: How is this a potentially problematic formulation?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11733EC-163E-43A7-B0F0-DF16D3A42487}"/>
              </a:ext>
            </a:extLst>
          </p:cNvPr>
          <p:cNvSpPr/>
          <p:nvPr/>
        </p:nvSpPr>
        <p:spPr>
          <a:xfrm>
            <a:off x="8729855" y="4148635"/>
            <a:ext cx="484632" cy="978408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16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8DF2E-12B1-C0F1-92F8-8E35FB74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Systems Biology – ODE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8B46AC-0C12-97D2-90E6-43643D3D0DD7}"/>
              </a:ext>
            </a:extLst>
          </p:cNvPr>
          <p:cNvSpPr txBox="1"/>
          <p:nvPr/>
        </p:nvSpPr>
        <p:spPr>
          <a:xfrm>
            <a:off x="127113" y="1533567"/>
            <a:ext cx="58234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say we don’t have the direct functional relationship,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have a description of the dynamics evolving over time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Often informed by some experimental understanding of our system (mechanism)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closed form solution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Large parameter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1135CB-5ED5-6F9C-3591-124AB37D7605}"/>
                  </a:ext>
                </a:extLst>
              </p:cNvPr>
              <p:cNvSpPr txBox="1"/>
              <p:nvPr/>
            </p:nvSpPr>
            <p:spPr>
              <a:xfrm>
                <a:off x="7167584" y="1672983"/>
                <a:ext cx="1632563" cy="1987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br>
                  <a:rPr lang="en-US" b="0" dirty="0"/>
                </a:br>
                <a:br>
                  <a:rPr lang="en-US" b="0" dirty="0"/>
                </a:br>
                <a:r>
                  <a:rPr lang="en-US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1135CB-5ED5-6F9C-3591-124AB37D7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584" y="1672983"/>
                <a:ext cx="1632563" cy="1987788"/>
              </a:xfrm>
              <a:prstGeom prst="rect">
                <a:avLst/>
              </a:prstGeom>
              <a:blipFill>
                <a:blip r:embed="rId2"/>
                <a:stretch>
                  <a:fillRect l="-1866" r="-27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0A70662-C9F3-0DF1-3CC7-C53B491F5C8E}"/>
              </a:ext>
            </a:extLst>
          </p:cNvPr>
          <p:cNvSpPr txBox="1"/>
          <p:nvPr/>
        </p:nvSpPr>
        <p:spPr>
          <a:xfrm>
            <a:off x="6009891" y="3472813"/>
            <a:ext cx="5064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a system with parameters p, and observations y which directly measure x and assume some level noise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FDAEFB-3873-7697-FEA6-6BEE1DF7EB7F}"/>
              </a:ext>
            </a:extLst>
          </p:cNvPr>
          <p:cNvSpPr/>
          <p:nvPr/>
        </p:nvSpPr>
        <p:spPr>
          <a:xfrm>
            <a:off x="6534747" y="4879534"/>
            <a:ext cx="3896793" cy="12629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Question: How is this a potentially problematic formulation?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11733EC-163E-43A7-B0F0-DF16D3A42487}"/>
              </a:ext>
            </a:extLst>
          </p:cNvPr>
          <p:cNvSpPr/>
          <p:nvPr/>
        </p:nvSpPr>
        <p:spPr>
          <a:xfrm>
            <a:off x="8729855" y="4148635"/>
            <a:ext cx="484632" cy="978408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B1B651-6BF7-20C0-A317-B0DB8F48BFF2}"/>
              </a:ext>
            </a:extLst>
          </p:cNvPr>
          <p:cNvSpPr/>
          <p:nvPr/>
        </p:nvSpPr>
        <p:spPr>
          <a:xfrm>
            <a:off x="2986875" y="5486779"/>
            <a:ext cx="3896793" cy="12629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dirty="0"/>
              <a:t>We are assuming the ability to directly measure the system </a:t>
            </a:r>
          </a:p>
          <a:p>
            <a:pPr marL="342900" indent="-342900">
              <a:buAutoNum type="arabicPeriod"/>
            </a:pPr>
            <a:r>
              <a:rPr lang="en-US" dirty="0"/>
              <a:t>Test noise might be quantifiable</a:t>
            </a:r>
          </a:p>
        </p:txBody>
      </p:sp>
    </p:spTree>
    <p:extLst>
      <p:ext uri="{BB962C8B-B14F-4D97-AF65-F5344CB8AC3E}">
        <p14:creationId xmlns:p14="http://schemas.microsoft.com/office/powerpoint/2010/main" val="2862026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8DF2E-12B1-C0F1-92F8-8E35FB74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Systems Biology – ODE Model 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8B46AC-0C12-97D2-90E6-43643D3D0DD7}"/>
              </a:ext>
            </a:extLst>
          </p:cNvPr>
          <p:cNvSpPr txBox="1"/>
          <p:nvPr/>
        </p:nvSpPr>
        <p:spPr>
          <a:xfrm>
            <a:off x="127113" y="1533567"/>
            <a:ext cx="582341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do we want to use NN’s to help our formulation?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u="sng" dirty="0"/>
              <a:t>Experiments can only measure a subset of our equations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Glucose concentration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we only have a subset of dynamics traditional parameter fitting methods may be insufficient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Universal function approximators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 deep net is one, so why not exploit that?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1135CB-5ED5-6F9C-3591-124AB37D7605}"/>
                  </a:ext>
                </a:extLst>
              </p:cNvPr>
              <p:cNvSpPr txBox="1"/>
              <p:nvPr/>
            </p:nvSpPr>
            <p:spPr>
              <a:xfrm>
                <a:off x="7167584" y="1672983"/>
                <a:ext cx="1632563" cy="1987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br>
                  <a:rPr lang="en-US" b="0" dirty="0"/>
                </a:br>
                <a:br>
                  <a:rPr lang="en-US" b="0" dirty="0"/>
                </a:br>
                <a:r>
                  <a:rPr lang="en-US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1135CB-5ED5-6F9C-3591-124AB37D7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584" y="1672983"/>
                <a:ext cx="1632563" cy="1987788"/>
              </a:xfrm>
              <a:prstGeom prst="rect">
                <a:avLst/>
              </a:prstGeom>
              <a:blipFill>
                <a:blip r:embed="rId2"/>
                <a:stretch>
                  <a:fillRect l="-1866" r="-27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0A70662-C9F3-0DF1-3CC7-C53B491F5C8E}"/>
              </a:ext>
            </a:extLst>
          </p:cNvPr>
          <p:cNvSpPr txBox="1"/>
          <p:nvPr/>
        </p:nvSpPr>
        <p:spPr>
          <a:xfrm>
            <a:off x="6009891" y="3472813"/>
            <a:ext cx="5064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a system with parameters p, and observations y which directly measure x and assume some level noise</a:t>
            </a:r>
          </a:p>
        </p:txBody>
      </p:sp>
    </p:spTree>
    <p:extLst>
      <p:ext uri="{BB962C8B-B14F-4D97-AF65-F5344CB8AC3E}">
        <p14:creationId xmlns:p14="http://schemas.microsoft.com/office/powerpoint/2010/main" val="547636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8DF2E-12B1-C0F1-92F8-8E35FB74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Systems Biology – ODE Model 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8B46AC-0C12-97D2-90E6-43643D3D0DD7}"/>
              </a:ext>
            </a:extLst>
          </p:cNvPr>
          <p:cNvSpPr txBox="1"/>
          <p:nvPr/>
        </p:nvSpPr>
        <p:spPr>
          <a:xfrm>
            <a:off x="127113" y="1533567"/>
            <a:ext cx="5823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are the cons?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1135CB-5ED5-6F9C-3591-124AB37D7605}"/>
                  </a:ext>
                </a:extLst>
              </p:cNvPr>
              <p:cNvSpPr txBox="1"/>
              <p:nvPr/>
            </p:nvSpPr>
            <p:spPr>
              <a:xfrm>
                <a:off x="7167584" y="1672983"/>
                <a:ext cx="1632563" cy="1987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br>
                  <a:rPr lang="en-US" b="0" dirty="0"/>
                </a:br>
                <a:br>
                  <a:rPr lang="en-US" b="0" dirty="0"/>
                </a:br>
                <a:r>
                  <a:rPr lang="en-US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1135CB-5ED5-6F9C-3591-124AB37D7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584" y="1672983"/>
                <a:ext cx="1632563" cy="1987788"/>
              </a:xfrm>
              <a:prstGeom prst="rect">
                <a:avLst/>
              </a:prstGeom>
              <a:blipFill>
                <a:blip r:embed="rId3"/>
                <a:stretch>
                  <a:fillRect l="-1866" r="-27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0A70662-C9F3-0DF1-3CC7-C53B491F5C8E}"/>
              </a:ext>
            </a:extLst>
          </p:cNvPr>
          <p:cNvSpPr txBox="1"/>
          <p:nvPr/>
        </p:nvSpPr>
        <p:spPr>
          <a:xfrm>
            <a:off x="6009891" y="3472813"/>
            <a:ext cx="5064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a system with parameters p, and observations y which directly measure x and assume some level noise</a:t>
            </a:r>
          </a:p>
        </p:txBody>
      </p:sp>
      <p:pic>
        <p:nvPicPr>
          <p:cNvPr id="4" name="Online Media 3" title="CoastRunners 7">
            <a:hlinkClick r:id="" action="ppaction://media"/>
            <a:extLst>
              <a:ext uri="{FF2B5EF4-FFF2-40B4-BE49-F238E27FC236}">
                <a16:creationId xmlns:a16="http://schemas.microsoft.com/office/drawing/2014/main" id="{9F7FFB1A-B6E9-A954-2C06-48C56E28BDB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7113" y="2411306"/>
            <a:ext cx="5000989" cy="37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4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4CF019-26CC-4F33-9A7A-946D17D40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228600" indent="0">
              <a:buNone/>
            </a:pPr>
            <a:r>
              <a:rPr lang="en-US" sz="3600" dirty="0"/>
              <a:t>Model and Design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B1D09-BF16-4618-8E84-F7D98F38D5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Design a platform for human physiology simulations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715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8DF2E-12B1-C0F1-92F8-8E35FB74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Systems Biology – ODE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8B46AC-0C12-97D2-90E6-43643D3D0DD7}"/>
              </a:ext>
            </a:extLst>
          </p:cNvPr>
          <p:cNvSpPr txBox="1"/>
          <p:nvPr/>
        </p:nvSpPr>
        <p:spPr>
          <a:xfrm>
            <a:off x="127113" y="1404874"/>
            <a:ext cx="667331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we want to use deep learning to either: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Learn the dynamics (or “hidden physics” of the system)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Or learn the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What's special?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Feature layer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Uses observed basis functions that could potentially describe dynamics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Scaling of the time domain (normalization)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Output scaling by the mean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Loss Function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Three loss function, one that is determined by the 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" name="Picture 9" descr="A diagram of a machine learning&#10;&#10;Description automatically generated">
            <a:extLst>
              <a:ext uri="{FF2B5EF4-FFF2-40B4-BE49-F238E27FC236}">
                <a16:creationId xmlns:a16="http://schemas.microsoft.com/office/drawing/2014/main" id="{F618B8C6-79CB-D40A-3D5A-ADD6482E4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986" y="1533567"/>
            <a:ext cx="5548430" cy="258688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7D06547-9007-0A7F-D78F-76597EB35774}"/>
              </a:ext>
            </a:extLst>
          </p:cNvPr>
          <p:cNvSpPr/>
          <p:nvPr/>
        </p:nvSpPr>
        <p:spPr>
          <a:xfrm>
            <a:off x="7357707" y="4568638"/>
            <a:ext cx="3896793" cy="12629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there is no testing for varying feature layer: Is this a problem? </a:t>
            </a:r>
          </a:p>
        </p:txBody>
      </p:sp>
    </p:spTree>
    <p:extLst>
      <p:ext uri="{BB962C8B-B14F-4D97-AF65-F5344CB8AC3E}">
        <p14:creationId xmlns:p14="http://schemas.microsoft.com/office/powerpoint/2010/main" val="320125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8DF2E-12B1-C0F1-92F8-8E35FB74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Systems Biology – ODE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8B46AC-0C12-97D2-90E6-43643D3D0DD7}"/>
              </a:ext>
            </a:extLst>
          </p:cNvPr>
          <p:cNvSpPr txBox="1"/>
          <p:nvPr/>
        </p:nvSpPr>
        <p:spPr>
          <a:xfrm>
            <a:off x="127113" y="1404874"/>
            <a:ext cx="6673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Loss Function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Three loss function, one that is determined by the 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7D06547-9007-0A7F-D78F-76597EB35774}"/>
              </a:ext>
            </a:extLst>
          </p:cNvPr>
          <p:cNvSpPr/>
          <p:nvPr/>
        </p:nvSpPr>
        <p:spPr>
          <a:xfrm>
            <a:off x="7411894" y="2861758"/>
            <a:ext cx="4360159" cy="2015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 “physics” of the system is embedded in the ode loss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Still requires integration of the ode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Using automatic differentiation</a:t>
            </a:r>
          </a:p>
        </p:txBody>
      </p:sp>
      <p:pic>
        <p:nvPicPr>
          <p:cNvPr id="5" name="Picture 4" descr="A group of math equations&#10;&#10;Description automatically generated">
            <a:extLst>
              <a:ext uri="{FF2B5EF4-FFF2-40B4-BE49-F238E27FC236}">
                <a16:creationId xmlns:a16="http://schemas.microsoft.com/office/drawing/2014/main" id="{963CF5E7-2E55-E7E5-47C0-F74586CDC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27379"/>
            <a:ext cx="7127275" cy="32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23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8DF2E-12B1-C0F1-92F8-8E35FB74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Systems Biology – ODE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8B46AC-0C12-97D2-90E6-43643D3D0DD7}"/>
              </a:ext>
            </a:extLst>
          </p:cNvPr>
          <p:cNvSpPr txBox="1"/>
          <p:nvPr/>
        </p:nvSpPr>
        <p:spPr>
          <a:xfrm>
            <a:off x="127113" y="1533567"/>
            <a:ext cx="582341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we want to use deep learning to either: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Learn the dynamics (or “hidden physics” of the system)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Or learn the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What's special?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Feature layer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Uses observed basis functions that could potentially describe dynamics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Scaling of the time domain (normalization)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Output scaling by the mean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" name="Picture 9" descr="A diagram of a machine learning&#10;&#10;Description automatically generated">
            <a:extLst>
              <a:ext uri="{FF2B5EF4-FFF2-40B4-BE49-F238E27FC236}">
                <a16:creationId xmlns:a16="http://schemas.microsoft.com/office/drawing/2014/main" id="{F618B8C6-79CB-D40A-3D5A-ADD6482E4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986" y="1533567"/>
            <a:ext cx="5548430" cy="258688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7D06547-9007-0A7F-D78F-76597EB35774}"/>
              </a:ext>
            </a:extLst>
          </p:cNvPr>
          <p:cNvSpPr/>
          <p:nvPr/>
        </p:nvSpPr>
        <p:spPr>
          <a:xfrm>
            <a:off x="7357707" y="4568638"/>
            <a:ext cx="3896793" cy="12629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there is no testing for varying feature layer: Is this a problem?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B3F6BA-E607-BFDA-D9FB-945E911BDA26}"/>
              </a:ext>
            </a:extLst>
          </p:cNvPr>
          <p:cNvSpPr/>
          <p:nvPr/>
        </p:nvSpPr>
        <p:spPr>
          <a:xfrm>
            <a:off x="5283408" y="5164276"/>
            <a:ext cx="3896793" cy="12629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not just include a larger basis? What do we know about this feature layer?</a:t>
            </a:r>
          </a:p>
        </p:txBody>
      </p:sp>
    </p:spTree>
    <p:extLst>
      <p:ext uri="{BB962C8B-B14F-4D97-AF65-F5344CB8AC3E}">
        <p14:creationId xmlns:p14="http://schemas.microsoft.com/office/powerpoint/2010/main" val="2707070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8DF2E-12B1-C0F1-92F8-8E35FB74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Systems Biology – ODE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8B46AC-0C12-97D2-90E6-43643D3D0DD7}"/>
              </a:ext>
            </a:extLst>
          </p:cNvPr>
          <p:cNvSpPr txBox="1"/>
          <p:nvPr/>
        </p:nvSpPr>
        <p:spPr>
          <a:xfrm>
            <a:off x="127113" y="1533567"/>
            <a:ext cx="58234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train: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Generate data with our model, adding in some noise (just like we did in our example!)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Only allow for two of the parameters as the training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Test against noiseless and noisy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" name="Picture 9" descr="A diagram of a machine learning&#10;&#10;Description automatically generated">
            <a:extLst>
              <a:ext uri="{FF2B5EF4-FFF2-40B4-BE49-F238E27FC236}">
                <a16:creationId xmlns:a16="http://schemas.microsoft.com/office/drawing/2014/main" id="{F618B8C6-79CB-D40A-3D5A-ADD6482E4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986" y="1533567"/>
            <a:ext cx="5548430" cy="2586888"/>
          </a:xfrm>
          <a:prstGeom prst="rect">
            <a:avLst/>
          </a:prstGeom>
        </p:spPr>
      </p:pic>
      <p:pic>
        <p:nvPicPr>
          <p:cNvPr id="6" name="Picture 5" descr="A close-up of a number&#10;&#10;Description automatically generated">
            <a:extLst>
              <a:ext uri="{FF2B5EF4-FFF2-40B4-BE49-F238E27FC236}">
                <a16:creationId xmlns:a16="http://schemas.microsoft.com/office/drawing/2014/main" id="{F05E0A07-1823-92E8-B19F-8B3611C8D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789" y="5324433"/>
            <a:ext cx="7702014" cy="109045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C5B3CF-074D-6FE7-E817-AAC1A6F09B35}"/>
              </a:ext>
            </a:extLst>
          </p:cNvPr>
          <p:cNvSpPr/>
          <p:nvPr/>
        </p:nvSpPr>
        <p:spPr>
          <a:xfrm>
            <a:off x="3793274" y="4211223"/>
            <a:ext cx="3896793" cy="849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layer varies based upon the observed dynamics of the system</a:t>
            </a:r>
          </a:p>
        </p:txBody>
      </p:sp>
    </p:spTree>
    <p:extLst>
      <p:ext uri="{BB962C8B-B14F-4D97-AF65-F5344CB8AC3E}">
        <p14:creationId xmlns:p14="http://schemas.microsoft.com/office/powerpoint/2010/main" val="976237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8DF2E-12B1-C0F1-92F8-8E35FB74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Systems Biology – ODE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8B46AC-0C12-97D2-90E6-43643D3D0DD7}"/>
              </a:ext>
            </a:extLst>
          </p:cNvPr>
          <p:cNvSpPr txBox="1"/>
          <p:nvPr/>
        </p:nvSpPr>
        <p:spPr>
          <a:xfrm>
            <a:off x="127113" y="1533567"/>
            <a:ext cx="58234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10% noise added to the sampled space, we see our estimates break down quite a bit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 to understand how noise impact estimation for these methods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Experimental data is NEVER noiseless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E7D8A1-A768-6B87-61CC-A92E5E17D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72" y="1375477"/>
            <a:ext cx="5805661" cy="2607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252432-8718-9AE4-5666-25FD23855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" y="3757507"/>
            <a:ext cx="7924800" cy="29718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794D5E5-85E3-6D31-B760-AB036888FED8}"/>
              </a:ext>
            </a:extLst>
          </p:cNvPr>
          <p:cNvSpPr/>
          <p:nvPr/>
        </p:nvSpPr>
        <p:spPr>
          <a:xfrm>
            <a:off x="6434667" y="4649475"/>
            <a:ext cx="1666240" cy="23790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5011BA-C18E-0363-69FF-01A3BCA491CF}"/>
              </a:ext>
            </a:extLst>
          </p:cNvPr>
          <p:cNvSpPr/>
          <p:nvPr/>
        </p:nvSpPr>
        <p:spPr>
          <a:xfrm>
            <a:off x="8062590" y="4917761"/>
            <a:ext cx="3896793" cy="4382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seems like a red flag….</a:t>
            </a:r>
          </a:p>
        </p:txBody>
      </p:sp>
    </p:spTree>
    <p:extLst>
      <p:ext uri="{BB962C8B-B14F-4D97-AF65-F5344CB8AC3E}">
        <p14:creationId xmlns:p14="http://schemas.microsoft.com/office/powerpoint/2010/main" val="1365977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8DF2E-12B1-C0F1-92F8-8E35FB74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Systems Biology – ODE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8B46AC-0C12-97D2-90E6-43643D3D0DD7}"/>
              </a:ext>
            </a:extLst>
          </p:cNvPr>
          <p:cNvSpPr txBox="1"/>
          <p:nvPr/>
        </p:nvSpPr>
        <p:spPr>
          <a:xfrm>
            <a:off x="127114" y="1533567"/>
            <a:ext cx="291170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do the parameters look like on my machine? </a:t>
            </a:r>
          </a:p>
          <a:p>
            <a:endParaRPr lang="en-US" sz="2000" dirty="0"/>
          </a:p>
          <a:p>
            <a:r>
              <a:rPr lang="en-US" sz="2000" dirty="0"/>
              <a:t>There seems to be a reproducibility issue </a:t>
            </a:r>
          </a:p>
          <a:p>
            <a:endParaRPr lang="en-US" sz="2000" dirty="0"/>
          </a:p>
          <a:p>
            <a:r>
              <a:rPr lang="en-US" sz="2000" dirty="0"/>
              <a:t>BUT – just like any nonlinear system, these trained models can approach local min, bifurcations, saddle points, </a:t>
            </a:r>
            <a:r>
              <a:rPr lang="en-US" sz="2000" dirty="0" err="1"/>
              <a:t>ect</a:t>
            </a:r>
            <a:r>
              <a:rPr lang="en-US" sz="2000" dirty="0"/>
              <a:t>… </a:t>
            </a:r>
          </a:p>
          <a:p>
            <a:endParaRPr lang="en-US" sz="2000" dirty="0"/>
          </a:p>
          <a:p>
            <a:r>
              <a:rPr lang="en-US" sz="2000" dirty="0"/>
              <a:t>There are ways to account for this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616FC2-10F3-B33C-14B5-A6801682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470" y="1185334"/>
            <a:ext cx="4463416" cy="2995501"/>
          </a:xfrm>
          <a:prstGeom prst="rect">
            <a:avLst/>
          </a:prstGeom>
        </p:spPr>
      </p:pic>
      <p:pic>
        <p:nvPicPr>
          <p:cNvPr id="17" name="Picture 16" descr="A table of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2084B6FB-3625-F711-B3BC-302F7A12D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821" y="1208417"/>
            <a:ext cx="4068450" cy="547865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31D8A4D-23F8-7A4A-B71F-D1E5BC5ECEF9}"/>
              </a:ext>
            </a:extLst>
          </p:cNvPr>
          <p:cNvSpPr/>
          <p:nvPr/>
        </p:nvSpPr>
        <p:spPr>
          <a:xfrm>
            <a:off x="7717150" y="4808320"/>
            <a:ext cx="4068450" cy="6274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learned parameters seem to be at a local minimum</a:t>
            </a:r>
          </a:p>
        </p:txBody>
      </p:sp>
    </p:spTree>
    <p:extLst>
      <p:ext uri="{BB962C8B-B14F-4D97-AF65-F5344CB8AC3E}">
        <p14:creationId xmlns:p14="http://schemas.microsoft.com/office/powerpoint/2010/main" val="1366521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8DF2E-12B1-C0F1-92F8-8E35FB74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Systems Biology – Messy Systems, Messy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8B46AC-0C12-97D2-90E6-43643D3D0DD7}"/>
              </a:ext>
            </a:extLst>
          </p:cNvPr>
          <p:cNvSpPr txBox="1"/>
          <p:nvPr/>
        </p:nvSpPr>
        <p:spPr>
          <a:xfrm>
            <a:off x="127113" y="1533567"/>
            <a:ext cx="58234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BUT – what data do we have access to?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And what are we modeling?</a:t>
            </a:r>
          </a:p>
          <a:p>
            <a:r>
              <a:rPr lang="en-US" sz="2400" dirty="0"/>
              <a:t>We want to model the whole-body physiological response to various trauma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AND model treatments during the simulation</a:t>
            </a:r>
          </a:p>
          <a:p>
            <a:r>
              <a:rPr lang="en-US" sz="2400" i="1" u="sng" dirty="0"/>
              <a:t>This data is messy and almost NEVER measuring the value we want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3F6FD196-A4F2-45A6-E9C8-53755519B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24" y="1177636"/>
            <a:ext cx="5463387" cy="568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419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8DF2E-12B1-C0F1-92F8-8E35FB74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Systems Biology – Messy Systems, Messy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8B46AC-0C12-97D2-90E6-43643D3D0DD7}"/>
              </a:ext>
            </a:extLst>
          </p:cNvPr>
          <p:cNvSpPr txBox="1"/>
          <p:nvPr/>
        </p:nvSpPr>
        <p:spPr>
          <a:xfrm>
            <a:off x="127113" y="1533567"/>
            <a:ext cx="58234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/>
              <a:t>BUT</a:t>
            </a:r>
            <a:r>
              <a:rPr lang="en-US" sz="2400" dirty="0"/>
              <a:t> – what data do we have access to?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And what are we modeling?</a:t>
            </a:r>
          </a:p>
          <a:p>
            <a:r>
              <a:rPr lang="en-US" sz="2400" dirty="0"/>
              <a:t>We want to model the whole-body physiological response to various trauma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AND model treatments during the simulation</a:t>
            </a:r>
          </a:p>
          <a:p>
            <a:r>
              <a:rPr lang="en-US" sz="2400" i="1" u="sng" dirty="0"/>
              <a:t>This data is messy and almost NEVER measuring the value we want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AF76609-1874-29F4-D174-E9E65BB4A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4897103"/>
            <a:ext cx="11243733" cy="155714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D058A8-81F6-57D9-F3C1-1E9749070F24}"/>
              </a:ext>
            </a:extLst>
          </p:cNvPr>
          <p:cNvSpPr/>
          <p:nvPr/>
        </p:nvSpPr>
        <p:spPr>
          <a:xfrm>
            <a:off x="5886025" y="1527595"/>
            <a:ext cx="5540587" cy="22790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How would we use this dataset to learn parameterization of inflammation during trauma?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theory this is just one observed value of our system (maybe it would work?)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DE40D1-ACCA-C57F-2881-D94C700EC804}"/>
              </a:ext>
            </a:extLst>
          </p:cNvPr>
          <p:cNvSpPr/>
          <p:nvPr/>
        </p:nvSpPr>
        <p:spPr>
          <a:xfrm>
            <a:off x="7581683" y="3921386"/>
            <a:ext cx="4068450" cy="6274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u="sng" dirty="0"/>
              <a:t>This is the open research question</a:t>
            </a:r>
          </a:p>
        </p:txBody>
      </p:sp>
    </p:spTree>
    <p:extLst>
      <p:ext uri="{BB962C8B-B14F-4D97-AF65-F5344CB8AC3E}">
        <p14:creationId xmlns:p14="http://schemas.microsoft.com/office/powerpoint/2010/main" val="2705196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74BFA-563B-4A6F-8030-AE66437F1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141" y="765667"/>
            <a:ext cx="4804766" cy="837608"/>
          </a:xfrm>
        </p:spPr>
        <p:txBody>
          <a:bodyPr>
            <a:normAutofit/>
          </a:bodyPr>
          <a:lstStyle/>
          <a:p>
            <a:pPr marL="228600" indent="0">
              <a:buNone/>
            </a:pPr>
            <a:r>
              <a:rPr lang="en-US" dirty="0"/>
              <a:t>Bringing it back</a:t>
            </a:r>
          </a:p>
          <a:p>
            <a:pPr marL="228600" indent="0">
              <a:buNone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8789F-53C0-4B0C-9F40-F30CD4ECFE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Where are we and where are the gaps?</a:t>
            </a: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901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48C89F-70D2-A1FD-A93C-BB846D5142B1}"/>
              </a:ext>
            </a:extLst>
          </p:cNvPr>
          <p:cNvSpPr txBox="1"/>
          <p:nvPr/>
        </p:nvSpPr>
        <p:spPr>
          <a:xfrm>
            <a:off x="0" y="1797727"/>
            <a:ext cx="58234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Using the data we have –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u="sng" dirty="0"/>
              <a:t>Whole-body physiology models can be well-validated by existing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Might not be ready for deep nets…. Yet </a:t>
            </a:r>
          </a:p>
          <a:p>
            <a:r>
              <a:rPr lang="en-US" sz="2400" dirty="0"/>
              <a:t>Qualitative validation can lead to use cases in simulation and educational training for clinicians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5AE892B-D5DD-5B2A-D447-45EEF1FC0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883" y="1334934"/>
            <a:ext cx="6396360" cy="404986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2A223E5-2535-B66C-EE71-1E2906B06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 – Opioid Use</a:t>
            </a:r>
          </a:p>
        </p:txBody>
      </p:sp>
      <p:pic>
        <p:nvPicPr>
          <p:cNvPr id="14" name="Picture 1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BACA198-5FB0-B2F4-C144-23A4A827F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85" y="4172708"/>
            <a:ext cx="4036907" cy="260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3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99"/>
            <a:ext cx="12192000" cy="627485"/>
          </a:xfrm>
        </p:spPr>
        <p:txBody>
          <a:bodyPr>
            <a:noAutofit/>
          </a:bodyPr>
          <a:lstStyle/>
          <a:p>
            <a:pPr algn="l"/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</a:rPr>
              <a:t>BioGears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 model overview </a:t>
            </a:r>
          </a:p>
        </p:txBody>
      </p:sp>
      <p:pic>
        <p:nvPicPr>
          <p:cNvPr id="14" name="Picture 13" descr="shutterstock_38740564.eps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6680" y="1469539"/>
            <a:ext cx="1966167" cy="508438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0D5D333-5A6C-4C1C-8878-BED0412B3F70}"/>
              </a:ext>
            </a:extLst>
          </p:cNvPr>
          <p:cNvGrpSpPr/>
          <p:nvPr/>
        </p:nvGrpSpPr>
        <p:grpSpPr>
          <a:xfrm>
            <a:off x="69322" y="1945407"/>
            <a:ext cx="4150539" cy="4574149"/>
            <a:chOff x="947633" y="2210653"/>
            <a:chExt cx="3412433" cy="3659782"/>
          </a:xfrm>
        </p:grpSpPr>
        <p:sp>
          <p:nvSpPr>
            <p:cNvPr id="23" name="Rectangle 22"/>
            <p:cNvSpPr/>
            <p:nvPr/>
          </p:nvSpPr>
          <p:spPr>
            <a:xfrm>
              <a:off x="950076" y="2210653"/>
              <a:ext cx="3409990" cy="11628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i="1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Anesthesia Machine: </a:t>
              </a:r>
            </a:p>
            <a:p>
              <a:r>
                <a:rPr lang="en-US" sz="1600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Ventilator mask or intubation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600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Equipment leak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600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Gas sources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600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Relief valve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951293" y="3566643"/>
              <a:ext cx="3406330" cy="9419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i="1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Nervous: </a:t>
              </a:r>
            </a:p>
            <a:p>
              <a:r>
                <a:rPr lang="en-US" sz="1600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Sympathetic/Parasympathetic responses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600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Pain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600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Chemo/Baroreceptors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47633" y="4702449"/>
              <a:ext cx="3409990" cy="11679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i="1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Endocrine:</a:t>
              </a:r>
              <a:r>
                <a:rPr lang="en-US" sz="1600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</a:p>
            <a:p>
              <a:r>
                <a:rPr lang="en-US" sz="1600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Hormone regulation models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600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Epinephrine 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600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Insulin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600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Glucagon</a:t>
              </a:r>
            </a:p>
            <a:p>
              <a:endParaRPr lang="en-US" sz="1600" dirty="0">
                <a:solidFill>
                  <a:srgbClr val="12153E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48" name="Picture 47" descr="https://www.biogearsengine.com/content/img/rings/anesthesia-machine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217" y="2281667"/>
              <a:ext cx="267132" cy="26713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4031751" y="3584291"/>
              <a:ext cx="274320" cy="274320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000" r="-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3905082" y="4736170"/>
              <a:ext cx="375697" cy="375697"/>
            </a:xfrm>
            <a:prstGeom prst="ellipse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" b="-2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79" name="Rectangle 78"/>
          <p:cNvSpPr/>
          <p:nvPr/>
        </p:nvSpPr>
        <p:spPr>
          <a:xfrm>
            <a:off x="49970" y="722183"/>
            <a:ext cx="52610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4292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Want to construct a whole-body model of trauma physiology </a:t>
            </a:r>
            <a:endParaRPr lang="en-US" sz="1600" dirty="0">
              <a:solidFill>
                <a:srgbClr val="24292E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C13FF9-CAF0-4C03-AF3A-8DE0CDC9DF24}"/>
              </a:ext>
            </a:extLst>
          </p:cNvPr>
          <p:cNvGrpSpPr/>
          <p:nvPr/>
        </p:nvGrpSpPr>
        <p:grpSpPr>
          <a:xfrm>
            <a:off x="6056890" y="313103"/>
            <a:ext cx="5830310" cy="6070764"/>
            <a:chOff x="6056890" y="313103"/>
            <a:chExt cx="5365908" cy="5650289"/>
          </a:xfrm>
        </p:grpSpPr>
        <p:grpSp>
          <p:nvGrpSpPr>
            <p:cNvPr id="16" name="Group 15"/>
            <p:cNvGrpSpPr/>
            <p:nvPr/>
          </p:nvGrpSpPr>
          <p:grpSpPr>
            <a:xfrm>
              <a:off x="6730795" y="2318638"/>
              <a:ext cx="1852047" cy="2520256"/>
              <a:chOff x="2719952" y="2719953"/>
              <a:chExt cx="1852047" cy="2520256"/>
            </a:xfrm>
            <a:solidFill>
              <a:schemeClr val="bg1"/>
            </a:solidFill>
          </p:grpSpPr>
          <p:sp>
            <p:nvSpPr>
              <p:cNvPr id="17" name="Rectangle 16"/>
              <p:cNvSpPr/>
              <p:nvPr/>
            </p:nvSpPr>
            <p:spPr>
              <a:xfrm>
                <a:off x="2719952" y="2719953"/>
                <a:ext cx="1852047" cy="2520256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 b="1" i="1" dirty="0">
                    <a:solidFill>
                      <a:srgbClr val="12153E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Cardiovascular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785830" y="3118958"/>
                <a:ext cx="1715443" cy="1136606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500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785830" y="3112183"/>
                <a:ext cx="1715444" cy="377851"/>
              </a:xfrm>
              <a:prstGeom prst="rect">
                <a:avLst/>
              </a:prstGeom>
              <a:solidFill>
                <a:srgbClr val="B74035">
                  <a:alpha val="23000"/>
                </a:srgbClr>
              </a:solidFill>
              <a:ln>
                <a:solidFill>
                  <a:srgbClr val="B7403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500" dirty="0">
                    <a:solidFill>
                      <a:srgbClr val="12153E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Blood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785830" y="3490034"/>
                <a:ext cx="1715444" cy="377851"/>
              </a:xfrm>
              <a:prstGeom prst="rect">
                <a:avLst/>
              </a:prstGeom>
              <a:solidFill>
                <a:srgbClr val="44B05C">
                  <a:alpha val="25000"/>
                </a:srgbClr>
              </a:solidFill>
              <a:ln>
                <a:solidFill>
                  <a:srgbClr val="44B05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500" dirty="0">
                    <a:solidFill>
                      <a:srgbClr val="12153E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Tissue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785830" y="3867885"/>
                <a:ext cx="1715444" cy="387679"/>
              </a:xfrm>
              <a:prstGeom prst="rect">
                <a:avLst/>
              </a:prstGeom>
              <a:solidFill>
                <a:srgbClr val="216AAF">
                  <a:alpha val="16000"/>
                </a:srgbClr>
              </a:solidFill>
              <a:ln>
                <a:solidFill>
                  <a:srgbClr val="216AA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500" dirty="0">
                    <a:solidFill>
                      <a:srgbClr val="12153E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Extravascular</a:t>
                </a: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6728370" y="1738553"/>
              <a:ext cx="1852047" cy="3762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i="1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Respiratory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061823" y="313103"/>
              <a:ext cx="2353245" cy="1538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i="1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Renal:</a:t>
              </a:r>
            </a:p>
            <a:p>
              <a:r>
                <a:rPr lang="en-US" sz="1500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Filtration and urine production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500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GFR/RBF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500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Autoregulation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sz="1500" dirty="0">
                <a:solidFill>
                  <a:srgbClr val="12153E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061823" y="1974875"/>
              <a:ext cx="2360975" cy="9471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i="1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Gastrointestinal:</a:t>
              </a:r>
            </a:p>
            <a:p>
              <a:r>
                <a:rPr lang="en-US" sz="1500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Nutrient absorption/digestion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500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Eat meals, drink water</a:t>
              </a:r>
            </a:p>
            <a:p>
              <a:endParaRPr lang="en-US" sz="1500" dirty="0">
                <a:solidFill>
                  <a:srgbClr val="12153E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057957" y="3039923"/>
              <a:ext cx="2360975" cy="1178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i="1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Energy:</a:t>
              </a:r>
            </a:p>
            <a:p>
              <a:r>
                <a:rPr lang="en-US" sz="1500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Thermal feedback and metabolic demands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500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Exercise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500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Environment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8424922" y="3120675"/>
              <a:ext cx="297131" cy="366177"/>
              <a:chOff x="4862018" y="3656642"/>
              <a:chExt cx="297131" cy="366177"/>
            </a:xfrm>
          </p:grpSpPr>
          <p:sp>
            <p:nvSpPr>
              <p:cNvPr id="31" name="Oval 30"/>
              <p:cNvSpPr/>
              <p:nvPr/>
            </p:nvSpPr>
            <p:spPr>
              <a:xfrm rot="16200000">
                <a:off x="4898851" y="3874852"/>
                <a:ext cx="82121" cy="77893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32" name="Oval 31"/>
              <p:cNvSpPr/>
              <p:nvPr/>
            </p:nvSpPr>
            <p:spPr>
              <a:xfrm rot="16200000">
                <a:off x="5079142" y="3815919"/>
                <a:ext cx="82121" cy="77893"/>
              </a:xfrm>
              <a:prstGeom prst="ellipse">
                <a:avLst/>
              </a:prstGeom>
              <a:solidFill>
                <a:srgbClr val="2885C1">
                  <a:alpha val="46000"/>
                </a:srgbClr>
              </a:solidFill>
              <a:ln>
                <a:solidFill>
                  <a:schemeClr val="accent1">
                    <a:shade val="95000"/>
                    <a:satMod val="105000"/>
                    <a:alpha val="52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33" name="Oval 32"/>
              <p:cNvSpPr/>
              <p:nvPr/>
            </p:nvSpPr>
            <p:spPr>
              <a:xfrm rot="16200000">
                <a:off x="4859904" y="3658756"/>
                <a:ext cx="82121" cy="77893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34" name="Oval 33"/>
              <p:cNvSpPr/>
              <p:nvPr/>
            </p:nvSpPr>
            <p:spPr>
              <a:xfrm rot="16200000">
                <a:off x="4990718" y="3942812"/>
                <a:ext cx="82121" cy="77893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35" name="Oval 34"/>
              <p:cNvSpPr/>
              <p:nvPr/>
            </p:nvSpPr>
            <p:spPr>
              <a:xfrm rot="16200000">
                <a:off x="4967771" y="3768229"/>
                <a:ext cx="82121" cy="77893"/>
              </a:xfrm>
              <a:prstGeom prst="ellipse">
                <a:avLst/>
              </a:prstGeom>
              <a:solidFill>
                <a:srgbClr val="2885C1">
                  <a:alpha val="46000"/>
                </a:srgbClr>
              </a:solidFill>
              <a:ln>
                <a:solidFill>
                  <a:schemeClr val="accent1">
                    <a:shade val="95000"/>
                    <a:satMod val="105000"/>
                    <a:alpha val="52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36" name="Oval 35"/>
              <p:cNvSpPr/>
              <p:nvPr/>
            </p:nvSpPr>
            <p:spPr>
              <a:xfrm rot="16200000">
                <a:off x="5030281" y="3658756"/>
                <a:ext cx="82121" cy="77893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</p:grpSp>
        <p:cxnSp>
          <p:nvCxnSpPr>
            <p:cNvPr id="39" name="Straight Connector 38"/>
            <p:cNvCxnSpPr>
              <a:endCxn id="22" idx="1"/>
            </p:cNvCxnSpPr>
            <p:nvPr/>
          </p:nvCxnSpPr>
          <p:spPr>
            <a:xfrm flipV="1">
              <a:off x="6500983" y="1926656"/>
              <a:ext cx="227387" cy="383606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ysDot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 flipV="1">
              <a:off x="6500983" y="2315777"/>
              <a:ext cx="229813" cy="213764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ysDot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6728034" y="1033477"/>
              <a:ext cx="1852047" cy="3762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i="1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Inhaler</a:t>
              </a:r>
            </a:p>
          </p:txBody>
        </p:sp>
        <p:pic>
          <p:nvPicPr>
            <p:cNvPr id="42" name="Picture 41" descr="https://www.biogearsengine.com/content/img/rings/5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1069" y="2346420"/>
              <a:ext cx="336939" cy="33693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 descr="https://www.biogearsengine.com/content/img/rings/3.png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8797" y="1758186"/>
              <a:ext cx="336939" cy="33693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5" descr="https://www.biogearsengine.com/content/img/rings/6.p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3820" y="2053786"/>
              <a:ext cx="336939" cy="33693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9" descr="C:\Users\jwebb\AppData\Local\Microsoft\Windows\Temporary Internet Files\Content.Outlook\CRIIYGME\icon_inhaler_resize (2).png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6930" y="1053110"/>
              <a:ext cx="336939" cy="33693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2" name="Group 51"/>
            <p:cNvGrpSpPr/>
            <p:nvPr/>
          </p:nvGrpSpPr>
          <p:grpSpPr>
            <a:xfrm>
              <a:off x="6979822" y="2035475"/>
              <a:ext cx="1345040" cy="355250"/>
              <a:chOff x="6323441" y="1458637"/>
              <a:chExt cx="1345040" cy="355250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6323442" y="1735994"/>
                <a:ext cx="82121" cy="77893"/>
              </a:xfrm>
              <a:prstGeom prst="ellipse">
                <a:avLst/>
              </a:prstGeom>
              <a:solidFill>
                <a:srgbClr val="D8651C"/>
              </a:solidFill>
              <a:ln>
                <a:solidFill>
                  <a:srgbClr val="D8651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405562" y="1607662"/>
                <a:ext cx="82121" cy="77893"/>
              </a:xfrm>
              <a:prstGeom prst="ellipse">
                <a:avLst/>
              </a:prstGeom>
              <a:solidFill>
                <a:srgbClr val="2885C1">
                  <a:alpha val="46000"/>
                </a:srgbClr>
              </a:solidFill>
              <a:ln>
                <a:solidFill>
                  <a:schemeClr val="accent1">
                    <a:shade val="95000"/>
                    <a:satMod val="105000"/>
                    <a:alpha val="52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606883" y="1458637"/>
                <a:ext cx="82121" cy="77893"/>
              </a:xfrm>
              <a:prstGeom prst="ellipse">
                <a:avLst/>
              </a:prstGeom>
              <a:solidFill>
                <a:srgbClr val="2885C1">
                  <a:alpha val="46000"/>
                </a:srgbClr>
              </a:solidFill>
              <a:ln>
                <a:solidFill>
                  <a:schemeClr val="accent1">
                    <a:shade val="95000"/>
                    <a:satMod val="105000"/>
                    <a:alpha val="52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678966" y="1547242"/>
                <a:ext cx="82121" cy="77893"/>
              </a:xfrm>
              <a:prstGeom prst="ellipse">
                <a:avLst/>
              </a:prstGeom>
              <a:solidFill>
                <a:srgbClr val="D8651C"/>
              </a:solidFill>
              <a:ln>
                <a:solidFill>
                  <a:srgbClr val="D8651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6751329" y="1711419"/>
                <a:ext cx="82121" cy="77893"/>
              </a:xfrm>
              <a:prstGeom prst="ellipse">
                <a:avLst/>
              </a:prstGeom>
              <a:solidFill>
                <a:srgbClr val="2885C1">
                  <a:alpha val="46000"/>
                </a:srgbClr>
              </a:solidFill>
              <a:ln>
                <a:solidFill>
                  <a:schemeClr val="accent1">
                    <a:shade val="95000"/>
                    <a:satMod val="105000"/>
                    <a:alpha val="52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6532047" y="1703098"/>
                <a:ext cx="82121" cy="77893"/>
              </a:xfrm>
              <a:prstGeom prst="ellipse">
                <a:avLst/>
              </a:prstGeom>
              <a:solidFill>
                <a:srgbClr val="D8651C"/>
              </a:solidFill>
              <a:ln>
                <a:solidFill>
                  <a:srgbClr val="D8651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6860349" y="1517269"/>
                <a:ext cx="82121" cy="77893"/>
              </a:xfrm>
              <a:prstGeom prst="ellipse">
                <a:avLst/>
              </a:prstGeom>
              <a:solidFill>
                <a:srgbClr val="D8651C"/>
              </a:solidFill>
              <a:ln>
                <a:solidFill>
                  <a:srgbClr val="D8651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6919282" y="1697560"/>
                <a:ext cx="82121" cy="77893"/>
              </a:xfrm>
              <a:prstGeom prst="ellipse">
                <a:avLst/>
              </a:prstGeom>
              <a:solidFill>
                <a:srgbClr val="2885C1">
                  <a:alpha val="46000"/>
                </a:srgbClr>
              </a:solidFill>
              <a:ln>
                <a:solidFill>
                  <a:schemeClr val="accent1">
                    <a:shade val="95000"/>
                    <a:satMod val="105000"/>
                    <a:alpha val="52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7163266" y="1531860"/>
                <a:ext cx="82121" cy="77893"/>
              </a:xfrm>
              <a:prstGeom prst="ellipse">
                <a:avLst/>
              </a:prstGeom>
              <a:solidFill>
                <a:srgbClr val="2885C1">
                  <a:alpha val="46000"/>
                </a:srgbClr>
              </a:solidFill>
              <a:ln>
                <a:solidFill>
                  <a:schemeClr val="accent1">
                    <a:shade val="95000"/>
                    <a:satMod val="105000"/>
                    <a:alpha val="52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7178492" y="1694478"/>
                <a:ext cx="82121" cy="77893"/>
              </a:xfrm>
              <a:prstGeom prst="ellipse">
                <a:avLst/>
              </a:prstGeom>
              <a:solidFill>
                <a:srgbClr val="2885C1">
                  <a:alpha val="46000"/>
                </a:srgbClr>
              </a:solidFill>
              <a:ln>
                <a:solidFill>
                  <a:schemeClr val="accent1">
                    <a:shade val="95000"/>
                    <a:satMod val="105000"/>
                    <a:alpha val="52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7315665" y="1462321"/>
                <a:ext cx="82121" cy="77893"/>
              </a:xfrm>
              <a:prstGeom prst="ellipse">
                <a:avLst/>
              </a:prstGeom>
              <a:solidFill>
                <a:srgbClr val="2885C1">
                  <a:alpha val="46000"/>
                </a:srgbClr>
              </a:solidFill>
              <a:ln>
                <a:solidFill>
                  <a:schemeClr val="accent1">
                    <a:shade val="95000"/>
                    <a:satMod val="105000"/>
                    <a:alpha val="52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7076445" y="1478322"/>
                <a:ext cx="82121" cy="77893"/>
              </a:xfrm>
              <a:prstGeom prst="ellipse">
                <a:avLst/>
              </a:prstGeom>
              <a:solidFill>
                <a:srgbClr val="D8651C"/>
              </a:solidFill>
              <a:ln>
                <a:solidFill>
                  <a:srgbClr val="D8651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7368397" y="1718937"/>
                <a:ext cx="82121" cy="77893"/>
              </a:xfrm>
              <a:prstGeom prst="ellipse">
                <a:avLst/>
              </a:prstGeom>
              <a:solidFill>
                <a:srgbClr val="D8651C"/>
              </a:solidFill>
              <a:ln>
                <a:solidFill>
                  <a:srgbClr val="D8651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6792389" y="1609136"/>
                <a:ext cx="82121" cy="77893"/>
              </a:xfrm>
              <a:prstGeom prst="ellipse">
                <a:avLst/>
              </a:prstGeom>
              <a:solidFill>
                <a:srgbClr val="D8651C"/>
              </a:solidFill>
              <a:ln>
                <a:solidFill>
                  <a:srgbClr val="D8651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6966972" y="1586189"/>
                <a:ext cx="82121" cy="77893"/>
              </a:xfrm>
              <a:prstGeom prst="ellipse">
                <a:avLst/>
              </a:prstGeom>
              <a:solidFill>
                <a:srgbClr val="2885C1">
                  <a:alpha val="46000"/>
                </a:srgbClr>
              </a:solidFill>
              <a:ln>
                <a:solidFill>
                  <a:schemeClr val="accent1">
                    <a:shade val="95000"/>
                    <a:satMod val="105000"/>
                    <a:alpha val="52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7586360" y="1710923"/>
                <a:ext cx="82121" cy="77893"/>
              </a:xfrm>
              <a:prstGeom prst="ellipse">
                <a:avLst/>
              </a:prstGeom>
              <a:solidFill>
                <a:srgbClr val="D8651C"/>
              </a:solidFill>
              <a:ln>
                <a:solidFill>
                  <a:srgbClr val="D8651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323441" y="1478322"/>
                <a:ext cx="82121" cy="77893"/>
              </a:xfrm>
              <a:prstGeom prst="ellipse">
                <a:avLst/>
              </a:prstGeom>
              <a:solidFill>
                <a:srgbClr val="2885C1">
                  <a:alpha val="46000"/>
                </a:srgbClr>
              </a:solidFill>
              <a:ln>
                <a:solidFill>
                  <a:schemeClr val="accent1">
                    <a:shade val="95000"/>
                    <a:satMod val="105000"/>
                    <a:alpha val="52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7452675" y="1624426"/>
                <a:ext cx="82121" cy="77893"/>
              </a:xfrm>
              <a:prstGeom prst="ellipse">
                <a:avLst/>
              </a:prstGeom>
              <a:solidFill>
                <a:srgbClr val="2885C1">
                  <a:alpha val="46000"/>
                </a:srgbClr>
              </a:solidFill>
              <a:ln>
                <a:solidFill>
                  <a:schemeClr val="accent1">
                    <a:shade val="95000"/>
                    <a:satMod val="105000"/>
                    <a:alpha val="52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306069" y="1609753"/>
                <a:ext cx="82121" cy="77893"/>
              </a:xfrm>
              <a:prstGeom prst="ellipse">
                <a:avLst/>
              </a:prstGeom>
              <a:solidFill>
                <a:srgbClr val="D8651C"/>
              </a:solidFill>
              <a:ln>
                <a:solidFill>
                  <a:srgbClr val="D8651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7574688" y="1517269"/>
                <a:ext cx="82121" cy="77893"/>
              </a:xfrm>
              <a:prstGeom prst="ellipse">
                <a:avLst/>
              </a:prstGeom>
              <a:solidFill>
                <a:srgbClr val="2885C1">
                  <a:alpha val="46000"/>
                </a:srgbClr>
              </a:solidFill>
              <a:ln>
                <a:solidFill>
                  <a:schemeClr val="accent1">
                    <a:shade val="95000"/>
                    <a:satMod val="105000"/>
                    <a:alpha val="52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7076445" y="1648699"/>
                <a:ext cx="82121" cy="77893"/>
              </a:xfrm>
              <a:prstGeom prst="ellipse">
                <a:avLst/>
              </a:prstGeom>
              <a:solidFill>
                <a:srgbClr val="D8651C"/>
              </a:solidFill>
              <a:ln>
                <a:solidFill>
                  <a:srgbClr val="D8651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6459440" y="1501267"/>
                <a:ext cx="82121" cy="77893"/>
              </a:xfrm>
              <a:prstGeom prst="ellipse">
                <a:avLst/>
              </a:prstGeom>
              <a:solidFill>
                <a:srgbClr val="D8651C"/>
              </a:solidFill>
              <a:ln>
                <a:solidFill>
                  <a:srgbClr val="D8651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6565822" y="1595162"/>
                <a:ext cx="82121" cy="77893"/>
              </a:xfrm>
              <a:prstGeom prst="ellipse">
                <a:avLst/>
              </a:prstGeom>
              <a:solidFill>
                <a:srgbClr val="2885C1">
                  <a:alpha val="46000"/>
                </a:srgbClr>
              </a:solidFill>
              <a:ln>
                <a:solidFill>
                  <a:schemeClr val="accent1">
                    <a:shade val="95000"/>
                    <a:satMod val="105000"/>
                    <a:alpha val="52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7464346" y="1511890"/>
                <a:ext cx="82121" cy="77893"/>
              </a:xfrm>
              <a:prstGeom prst="ellipse">
                <a:avLst/>
              </a:prstGeom>
              <a:solidFill>
                <a:srgbClr val="D8651C"/>
              </a:solidFill>
              <a:ln>
                <a:solidFill>
                  <a:srgbClr val="D8651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</p:grpSp>
        <p:sp>
          <p:nvSpPr>
            <p:cNvPr id="84" name="Rectangle 83"/>
            <p:cNvSpPr/>
            <p:nvPr/>
          </p:nvSpPr>
          <p:spPr>
            <a:xfrm>
              <a:off x="6796673" y="3851740"/>
              <a:ext cx="1715444" cy="387679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16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dirty="0">
                  <a:solidFill>
                    <a:srgbClr val="12153E"/>
                  </a:solidFill>
                </a:rPr>
                <a:t>Intracellular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796336" y="4247050"/>
              <a:ext cx="1715444" cy="38767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6000"/>
              </a:schemeClr>
            </a:solidFill>
            <a:ln>
              <a:solidFill>
                <a:srgbClr val="D18F1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Lymph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9057957" y="4343010"/>
              <a:ext cx="2360975" cy="16203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i="1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Drugs:</a:t>
              </a:r>
            </a:p>
            <a:p>
              <a:r>
                <a:rPr lang="en-US" sz="1500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Administration, kinetics, and dynamics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500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Opioid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500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Sedative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500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Antibiotic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500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Anesthetic</a:t>
              </a: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6899514" y="3143695"/>
              <a:ext cx="269646" cy="269646"/>
            </a:xfrm>
            <a:prstGeom prst="ellipse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3000" b="-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11100697" y="4391487"/>
              <a:ext cx="293881" cy="293880"/>
            </a:xfrm>
            <a:prstGeom prst="ellipse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000" b="-4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6872296" y="2742999"/>
              <a:ext cx="316132" cy="316132"/>
            </a:xfrm>
            <a:prstGeom prst="ellipse">
              <a:avLst/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3000" b="-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10953352" y="332852"/>
              <a:ext cx="387407" cy="387407"/>
            </a:xfrm>
            <a:prstGeom prst="ellipse">
              <a:avLst/>
            </a:prstGeom>
            <a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000" b="-1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10989669" y="3061590"/>
              <a:ext cx="365240" cy="365240"/>
            </a:xfrm>
            <a:prstGeom prst="ellipse">
              <a:avLst/>
            </a:prstGeom>
            <a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000" r="-1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8" name="Rectangle 77"/>
            <p:cNvSpPr/>
            <p:nvPr/>
          </p:nvSpPr>
          <p:spPr>
            <a:xfrm>
              <a:off x="6056890" y="4940896"/>
              <a:ext cx="2701640" cy="9662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i="1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Hepatic:</a:t>
              </a:r>
              <a:endParaRPr lang="en-US" sz="1500" dirty="0">
                <a:solidFill>
                  <a:srgbClr val="12153E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r>
                <a:rPr lang="en-US" sz="1500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Nutrient storage and conversion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500" dirty="0" err="1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Gluconeogensis</a:t>
              </a:r>
              <a:r>
                <a:rPr lang="en-US" sz="1500" dirty="0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500" dirty="0" err="1">
                  <a:solidFill>
                    <a:srgbClr val="12153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Lipogensis</a:t>
              </a:r>
              <a:endParaRPr lang="en-US" sz="1500" dirty="0">
                <a:solidFill>
                  <a:srgbClr val="12153E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endParaRPr lang="en-US" sz="1500" dirty="0">
                <a:solidFill>
                  <a:srgbClr val="12153E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8424922" y="4961008"/>
              <a:ext cx="285932" cy="285932"/>
            </a:xfrm>
            <a:prstGeom prst="ellipse">
              <a:avLst/>
            </a:prstGeom>
            <a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000" b="-4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80" name="Group 79"/>
            <p:cNvGrpSpPr/>
            <p:nvPr/>
          </p:nvGrpSpPr>
          <p:grpSpPr>
            <a:xfrm>
              <a:off x="8755531" y="3151278"/>
              <a:ext cx="297131" cy="366177"/>
              <a:chOff x="4862018" y="3656642"/>
              <a:chExt cx="297131" cy="366177"/>
            </a:xfrm>
          </p:grpSpPr>
          <p:sp>
            <p:nvSpPr>
              <p:cNvPr id="81" name="Oval 80"/>
              <p:cNvSpPr/>
              <p:nvPr/>
            </p:nvSpPr>
            <p:spPr>
              <a:xfrm rot="16200000">
                <a:off x="4898851" y="3874852"/>
                <a:ext cx="82121" cy="77893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83" name="Oval 82"/>
              <p:cNvSpPr/>
              <p:nvPr/>
            </p:nvSpPr>
            <p:spPr>
              <a:xfrm rot="16200000">
                <a:off x="5079142" y="3815919"/>
                <a:ext cx="82121" cy="77893"/>
              </a:xfrm>
              <a:prstGeom prst="ellipse">
                <a:avLst/>
              </a:prstGeom>
              <a:solidFill>
                <a:srgbClr val="2885C1">
                  <a:alpha val="46000"/>
                </a:srgbClr>
              </a:solidFill>
              <a:ln>
                <a:solidFill>
                  <a:schemeClr val="accent1">
                    <a:shade val="95000"/>
                    <a:satMod val="105000"/>
                    <a:alpha val="52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95" name="Oval 94"/>
              <p:cNvSpPr/>
              <p:nvPr/>
            </p:nvSpPr>
            <p:spPr>
              <a:xfrm rot="16200000">
                <a:off x="4859904" y="3658756"/>
                <a:ext cx="82121" cy="77893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96" name="Oval 95"/>
              <p:cNvSpPr/>
              <p:nvPr/>
            </p:nvSpPr>
            <p:spPr>
              <a:xfrm rot="16200000">
                <a:off x="4990718" y="3942812"/>
                <a:ext cx="82121" cy="77893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97" name="Oval 96"/>
              <p:cNvSpPr/>
              <p:nvPr/>
            </p:nvSpPr>
            <p:spPr>
              <a:xfrm rot="16200000">
                <a:off x="4967771" y="3768229"/>
                <a:ext cx="82121" cy="77893"/>
              </a:xfrm>
              <a:prstGeom prst="ellipse">
                <a:avLst/>
              </a:prstGeom>
              <a:solidFill>
                <a:srgbClr val="2885C1">
                  <a:alpha val="46000"/>
                </a:srgbClr>
              </a:solidFill>
              <a:ln>
                <a:solidFill>
                  <a:schemeClr val="accent1">
                    <a:shade val="95000"/>
                    <a:satMod val="105000"/>
                    <a:alpha val="52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98" name="Oval 97"/>
              <p:cNvSpPr/>
              <p:nvPr/>
            </p:nvSpPr>
            <p:spPr>
              <a:xfrm rot="16200000">
                <a:off x="5030281" y="3658756"/>
                <a:ext cx="82121" cy="77893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820167" y="2310262"/>
              <a:ext cx="297131" cy="366177"/>
              <a:chOff x="4862018" y="3656642"/>
              <a:chExt cx="297131" cy="366177"/>
            </a:xfrm>
          </p:grpSpPr>
          <p:sp>
            <p:nvSpPr>
              <p:cNvPr id="100" name="Oval 99"/>
              <p:cNvSpPr/>
              <p:nvPr/>
            </p:nvSpPr>
            <p:spPr>
              <a:xfrm rot="16200000">
                <a:off x="4898851" y="3874852"/>
                <a:ext cx="82121" cy="77893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101" name="Oval 100"/>
              <p:cNvSpPr/>
              <p:nvPr/>
            </p:nvSpPr>
            <p:spPr>
              <a:xfrm rot="16200000">
                <a:off x="5079142" y="3815919"/>
                <a:ext cx="82121" cy="77893"/>
              </a:xfrm>
              <a:prstGeom prst="ellipse">
                <a:avLst/>
              </a:prstGeom>
              <a:solidFill>
                <a:srgbClr val="2885C1">
                  <a:alpha val="46000"/>
                </a:srgbClr>
              </a:solidFill>
              <a:ln>
                <a:solidFill>
                  <a:schemeClr val="accent1">
                    <a:shade val="95000"/>
                    <a:satMod val="105000"/>
                    <a:alpha val="52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102" name="Oval 101"/>
              <p:cNvSpPr/>
              <p:nvPr/>
            </p:nvSpPr>
            <p:spPr>
              <a:xfrm rot="16200000">
                <a:off x="4859904" y="3658756"/>
                <a:ext cx="82121" cy="77893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103" name="Oval 102"/>
              <p:cNvSpPr/>
              <p:nvPr/>
            </p:nvSpPr>
            <p:spPr>
              <a:xfrm rot="16200000">
                <a:off x="4990718" y="3942812"/>
                <a:ext cx="82121" cy="77893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104" name="Oval 103"/>
              <p:cNvSpPr/>
              <p:nvPr/>
            </p:nvSpPr>
            <p:spPr>
              <a:xfrm rot="16200000">
                <a:off x="4967771" y="3768229"/>
                <a:ext cx="82121" cy="77893"/>
              </a:xfrm>
              <a:prstGeom prst="ellipse">
                <a:avLst/>
              </a:prstGeom>
              <a:solidFill>
                <a:srgbClr val="2885C1">
                  <a:alpha val="46000"/>
                </a:srgbClr>
              </a:solidFill>
              <a:ln>
                <a:solidFill>
                  <a:schemeClr val="accent1">
                    <a:shade val="95000"/>
                    <a:satMod val="105000"/>
                    <a:alpha val="52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  <p:sp>
            <p:nvSpPr>
              <p:cNvPr id="105" name="Oval 104"/>
              <p:cNvSpPr/>
              <p:nvPr/>
            </p:nvSpPr>
            <p:spPr>
              <a:xfrm rot="16200000">
                <a:off x="5030281" y="3658756"/>
                <a:ext cx="82121" cy="77893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89752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A223E5-2535-B66C-EE71-1E2906B06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 – Qualitative Validation for Sim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22C812-6D1B-14DF-700F-BE4084FB8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8154" y="1204053"/>
            <a:ext cx="2320240" cy="56539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99C517-867A-A0C4-1342-4CF290774D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4143" y="1204053"/>
            <a:ext cx="2317857" cy="5653947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76B1C6F-EBD2-BF3D-3E29-8E388C4244FF}"/>
              </a:ext>
            </a:extLst>
          </p:cNvPr>
          <p:cNvSpPr txBox="1">
            <a:spLocks/>
          </p:cNvSpPr>
          <p:nvPr/>
        </p:nvSpPr>
        <p:spPr>
          <a:xfrm>
            <a:off x="215578" y="1763086"/>
            <a:ext cx="4756055" cy="5476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SzPct val="25000"/>
              <a:buFont typeface="Arial"/>
              <a:buChar char="•"/>
              <a:defRPr sz="2400" b="1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74320" indent="-182880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SzPct val="80000"/>
              <a:buFont typeface="Arial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SzPct val="80000"/>
              <a:buFont typeface="Courier New"/>
              <a:buChar char="o"/>
              <a:defRPr sz="18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40080" indent="-182880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SzPct val="80000"/>
              <a:buFont typeface="Courier New"/>
              <a:buChar char="o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32104" indent="-192024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SzPct val="80000"/>
              <a:buFont typeface="Courier New"/>
              <a:buChar char="o"/>
              <a:defRPr sz="18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868680" indent="-228600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SzPct val="80000"/>
              <a:buFont typeface="Courier New"/>
              <a:buChar char="o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None/>
            </a:pPr>
            <a:r>
              <a:rPr lang="en-US" sz="20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Clinically-relevant markers for sepsis and septic shock diagnosis according to Sepsis-3</a:t>
            </a:r>
            <a:r>
              <a:rPr lang="en-US" sz="2000" baseline="300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[21]</a:t>
            </a:r>
            <a:r>
              <a:rPr lang="en-US" sz="20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definitions*</a:t>
            </a:r>
          </a:p>
          <a:p>
            <a:pPr fontAlgn="auto"/>
            <a:endParaRPr lang="en-US" sz="20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 fontAlgn="auto"/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Sepsis</a:t>
            </a:r>
          </a:p>
          <a:p>
            <a:pPr lvl="2" fontAlgn="auto"/>
            <a:r>
              <a:rPr lang="en-US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Systolic blood pressure &lt; 100 mmHg</a:t>
            </a:r>
          </a:p>
          <a:p>
            <a:pPr lvl="2" fontAlgn="auto"/>
            <a:r>
              <a:rPr lang="en-US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Respiration rate &gt; 22 (previous slide)</a:t>
            </a:r>
          </a:p>
          <a:p>
            <a:pPr lvl="2" fontAlgn="auto"/>
            <a:r>
              <a:rPr lang="en-US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Renal organ failure assessment score </a:t>
            </a:r>
          </a:p>
          <a:p>
            <a:pPr lvl="3" fontAlgn="auto"/>
            <a:r>
              <a:rPr lang="en-US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UO &lt; 500 mL/day (0.34 mL/min) = 3</a:t>
            </a:r>
          </a:p>
          <a:p>
            <a:pPr lvl="3" fontAlgn="auto"/>
            <a:r>
              <a:rPr lang="en-US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UO &lt; 200 mL/day (0.14 mL/min) = 4</a:t>
            </a:r>
          </a:p>
          <a:p>
            <a:pPr lvl="2" fontAlgn="auto"/>
            <a:endParaRPr lang="en-US" sz="16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2" fontAlgn="auto"/>
            <a:endParaRPr lang="en-US" sz="16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 fontAlgn="auto"/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Septic Shock</a:t>
            </a:r>
          </a:p>
          <a:p>
            <a:pPr lvl="2" fontAlgn="auto"/>
            <a:r>
              <a:rPr lang="en-US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MAP &lt; 65 mmHg</a:t>
            </a:r>
          </a:p>
          <a:p>
            <a:pPr lvl="2" fontAlgn="auto"/>
            <a:r>
              <a:rPr lang="en-US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Serum lactate &gt; 2.0 </a:t>
            </a:r>
            <a:r>
              <a:rPr lang="en-US" dirty="0" err="1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mmol</a:t>
            </a:r>
            <a:r>
              <a:rPr lang="en-US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/L</a:t>
            </a:r>
          </a:p>
        </p:txBody>
      </p:sp>
    </p:spTree>
    <p:extLst>
      <p:ext uri="{BB962C8B-B14F-4D97-AF65-F5344CB8AC3E}">
        <p14:creationId xmlns:p14="http://schemas.microsoft.com/office/powerpoint/2010/main" val="10714284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A223E5-2535-B66C-EE71-1E2906B06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3859"/>
            <a:ext cx="11416278" cy="871905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 Work – Curvature as a function of patient state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76B1C6F-EBD2-BF3D-3E29-8E388C4244FF}"/>
              </a:ext>
            </a:extLst>
          </p:cNvPr>
          <p:cNvSpPr txBox="1">
            <a:spLocks/>
          </p:cNvSpPr>
          <p:nvPr/>
        </p:nvSpPr>
        <p:spPr>
          <a:xfrm>
            <a:off x="215578" y="1763086"/>
            <a:ext cx="4756055" cy="5476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SzPct val="25000"/>
              <a:buFont typeface="Arial"/>
              <a:buChar char="•"/>
              <a:defRPr sz="2400" b="1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74320" indent="-182880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SzPct val="80000"/>
              <a:buFont typeface="Arial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SzPct val="80000"/>
              <a:buFont typeface="Courier New"/>
              <a:buChar char="o"/>
              <a:defRPr sz="18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40080" indent="-182880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SzPct val="80000"/>
              <a:buFont typeface="Courier New"/>
              <a:buChar char="o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32104" indent="-192024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SzPct val="80000"/>
              <a:buFont typeface="Courier New"/>
              <a:buChar char="o"/>
              <a:defRPr sz="18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868680" indent="-228600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SzPct val="80000"/>
              <a:buFont typeface="Courier New"/>
              <a:buChar char="o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None/>
            </a:pPr>
            <a:r>
              <a:rPr lang="en-US" sz="2000" b="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Can the curvature of patient trajectories inform patient “status”?</a:t>
            </a:r>
          </a:p>
          <a:p>
            <a:pPr fontAlgn="auto">
              <a:buNone/>
            </a:pPr>
            <a:endParaRPr lang="en-US" sz="20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fontAlgn="auto">
              <a:buNone/>
            </a:pPr>
            <a:r>
              <a:rPr lang="en-US" sz="2000" b="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a hemorrhage patient can we triage as a function “turning points”?</a:t>
            </a:r>
            <a:endParaRPr lang="en-US" b="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 descr="A diagram of a curve&#10;&#10;Description automatically generated with medium confidence">
            <a:extLst>
              <a:ext uri="{FF2B5EF4-FFF2-40B4-BE49-F238E27FC236}">
                <a16:creationId xmlns:a16="http://schemas.microsoft.com/office/drawing/2014/main" id="{FD896073-3272-4678-5EB5-3B90417FE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328" y="1246289"/>
            <a:ext cx="6385094" cy="390821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EEFDB0F-0DA1-CABE-3D0F-342377A395D3}"/>
              </a:ext>
            </a:extLst>
          </p:cNvPr>
          <p:cNvSpPr/>
          <p:nvPr/>
        </p:nvSpPr>
        <p:spPr>
          <a:xfrm>
            <a:off x="103923" y="5154529"/>
            <a:ext cx="2585090" cy="1578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/>
              <a:t>Respiration: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/>
              <a:t>Oxygen diffusion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/>
              <a:t>Blood-gas binding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/>
              <a:t>Tissue oxygenation</a:t>
            </a:r>
          </a:p>
          <a:p>
            <a:pPr algn="ctr"/>
            <a:endParaRPr lang="en-US" i="1" u="sng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91F597-22BC-EC69-30FD-90630D5CE8C4}"/>
              </a:ext>
            </a:extLst>
          </p:cNvPr>
          <p:cNvSpPr/>
          <p:nvPr/>
        </p:nvSpPr>
        <p:spPr>
          <a:xfrm>
            <a:off x="3110845" y="5183484"/>
            <a:ext cx="2585090" cy="1578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/>
              <a:t>Tissue: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/>
              <a:t>ATP requirements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/>
              <a:t>Lactate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/>
              <a:t>Trauma induced inflammation</a:t>
            </a:r>
          </a:p>
          <a:p>
            <a:pPr algn="ctr"/>
            <a:endParaRPr lang="en-US" i="1" u="sng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BC8CE5B-CD9F-5992-9C6A-597CA68C1498}"/>
              </a:ext>
            </a:extLst>
          </p:cNvPr>
          <p:cNvSpPr/>
          <p:nvPr/>
        </p:nvSpPr>
        <p:spPr>
          <a:xfrm rot="16200000">
            <a:off x="2657613" y="5483375"/>
            <a:ext cx="484632" cy="978408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70B711B-9C30-CDC4-2FEA-858B112ECD2C}"/>
              </a:ext>
            </a:extLst>
          </p:cNvPr>
          <p:cNvSpPr/>
          <p:nvPr/>
        </p:nvSpPr>
        <p:spPr>
          <a:xfrm>
            <a:off x="6130307" y="5183484"/>
            <a:ext cx="2585090" cy="1578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/>
              <a:t>Circulation: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/>
              <a:t>Pressure and fluid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/>
              <a:t>Reperfusion </a:t>
            </a:r>
          </a:p>
          <a:p>
            <a:pPr algn="ctr"/>
            <a:endParaRPr lang="en-US" i="1" u="sng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D7E5E2A-B32D-E39E-5E12-1E3BC93870B4}"/>
              </a:ext>
            </a:extLst>
          </p:cNvPr>
          <p:cNvSpPr/>
          <p:nvPr/>
        </p:nvSpPr>
        <p:spPr>
          <a:xfrm rot="16200000">
            <a:off x="5655336" y="5496945"/>
            <a:ext cx="484632" cy="978408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34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A223E5-2535-B66C-EE71-1E2906B06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3859"/>
            <a:ext cx="11416278" cy="871905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 Work – Patient variability for geriatric anesthesia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76B1C6F-EBD2-BF3D-3E29-8E388C4244FF}"/>
              </a:ext>
            </a:extLst>
          </p:cNvPr>
          <p:cNvSpPr txBox="1">
            <a:spLocks/>
          </p:cNvSpPr>
          <p:nvPr/>
        </p:nvSpPr>
        <p:spPr>
          <a:xfrm>
            <a:off x="215578" y="1763086"/>
            <a:ext cx="3956795" cy="5476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SzPct val="25000"/>
              <a:buFont typeface="Arial"/>
              <a:buChar char="•"/>
              <a:defRPr sz="2400" b="1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74320" indent="-182880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SzPct val="80000"/>
              <a:buFont typeface="Arial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SzPct val="80000"/>
              <a:buFont typeface="Courier New"/>
              <a:buChar char="o"/>
              <a:defRPr sz="18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40080" indent="-182880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SzPct val="80000"/>
              <a:buFont typeface="Courier New"/>
              <a:buChar char="o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32104" indent="-192024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SzPct val="80000"/>
              <a:buFont typeface="Courier New"/>
              <a:buChar char="o"/>
              <a:defRPr sz="18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868680" indent="-228600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SzPct val="80000"/>
              <a:buFont typeface="Courier New"/>
              <a:buChar char="o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None/>
            </a:pPr>
            <a:r>
              <a:rPr lang="en-US" sz="2000" b="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Age informs drug clearance, especially acute for older individuals</a:t>
            </a:r>
          </a:p>
          <a:p>
            <a:pPr fontAlgn="auto">
              <a:buNone/>
            </a:pPr>
            <a:endParaRPr lang="en-US" sz="2000" b="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fontAlgn="auto">
              <a:buNone/>
            </a:pPr>
            <a:r>
              <a:rPr lang="en-US" sz="2000" b="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Anesthesiologist are not well trained on patient response and physiology </a:t>
            </a:r>
          </a:p>
          <a:p>
            <a:pPr fontAlgn="auto">
              <a:buNone/>
            </a:pPr>
            <a:endParaRPr lang="en-US" sz="2000" b="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fontAlgn="auto">
              <a:buNone/>
            </a:pPr>
            <a:r>
              <a:rPr lang="en-US" sz="2000" b="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Using a whole-body physiology model to construct age-related models</a:t>
            </a:r>
          </a:p>
          <a:p>
            <a:pPr fontAlgn="auto">
              <a:buNone/>
            </a:pPr>
            <a:endParaRPr lang="en-US" b="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7AA2F91D-9651-711F-5E7E-0498DF81A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587" y="930618"/>
            <a:ext cx="6568231" cy="2461784"/>
          </a:xfrm>
          <a:prstGeom prst="rect">
            <a:avLst/>
          </a:prstGeom>
        </p:spPr>
      </p:pic>
      <p:pic>
        <p:nvPicPr>
          <p:cNvPr id="9" name="Picture 8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4A0FD5BF-BAA0-D775-E0F2-ED7AFBBD2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024" y="3892123"/>
            <a:ext cx="7680976" cy="288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94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4EE341C-7FB5-7459-2E77-701EE1A8A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836" y="1397977"/>
            <a:ext cx="5418640" cy="3302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FCAF90-5FFF-B44E-5874-2B420009D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228600" indent="0">
              <a:buNone/>
            </a:pPr>
            <a:r>
              <a:rPr lang="en-US" sz="4800" dirty="0"/>
              <a:t>Computer models for simulation and education</a:t>
            </a:r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6809603-CC62-A763-9003-D83CD092E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170" y="2538846"/>
            <a:ext cx="414096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5F7DE5-4DE7-AA9D-AB02-744155E15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960" y="4531443"/>
            <a:ext cx="5294210" cy="232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EF116BC-4436-6D02-9E2A-E7A6105D922A}"/>
              </a:ext>
            </a:extLst>
          </p:cNvPr>
          <p:cNvSpPr txBox="1">
            <a:spLocks/>
          </p:cNvSpPr>
          <p:nvPr/>
        </p:nvSpPr>
        <p:spPr>
          <a:xfrm>
            <a:off x="13857" y="1298660"/>
            <a:ext cx="6082143" cy="2076753"/>
          </a:xfrm>
          <a:prstGeom prst="rect">
            <a:avLst/>
          </a:prstGeom>
        </p:spPr>
        <p:txBody>
          <a:bodyPr/>
          <a:lstStyle>
            <a:lvl1pPr marL="457200" indent="-228600" algn="l" defTabSz="914400" rtl="0" eaLnBrk="1" latinLnBrk="0" hangingPunct="1">
              <a:lnSpc>
                <a:spcPts val="308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247775" algn="l"/>
              </a:tabLst>
              <a:defRPr lang="en-US" sz="2800" b="0" i="0" kern="1200" dirty="0">
                <a:solidFill>
                  <a:srgbClr val="333D47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333D47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12573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333D47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65735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333D47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211455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333D47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fontAlgn="base">
              <a:lnSpc>
                <a:spcPts val="3080"/>
              </a:lnSpc>
              <a:spcBef>
                <a:spcPts val="1000"/>
              </a:spcBef>
              <a:spcAft>
                <a:spcPts val="600"/>
              </a:spcAft>
              <a:tabLst>
                <a:tab pos="1247775" algn="l"/>
              </a:tabLst>
            </a:pPr>
            <a:r>
              <a:rPr lang="en-US" dirty="0"/>
              <a:t>Get involved! </a:t>
            </a:r>
          </a:p>
          <a:p>
            <a:pPr marL="457200" lvl="1" fontAlgn="base">
              <a:lnSpc>
                <a:spcPts val="3080"/>
              </a:lnSpc>
              <a:spcBef>
                <a:spcPts val="1000"/>
              </a:spcBef>
              <a:spcAft>
                <a:spcPts val="600"/>
              </a:spcAft>
              <a:tabLst>
                <a:tab pos="1247775" algn="l"/>
              </a:tabLst>
            </a:pPr>
            <a:r>
              <a:rPr lang="en-US" dirty="0">
                <a:hlinkClick r:id="rId5"/>
              </a:rPr>
              <a:t>https://github.com/DivisionofHealthcareSimulationSciences</a:t>
            </a:r>
            <a:endParaRPr lang="en-US" dirty="0"/>
          </a:p>
          <a:p>
            <a:pPr marL="457200" lvl="1" fontAlgn="base">
              <a:lnSpc>
                <a:spcPts val="3080"/>
              </a:lnSpc>
              <a:spcBef>
                <a:spcPts val="1000"/>
              </a:spcBef>
              <a:spcAft>
                <a:spcPts val="600"/>
              </a:spcAft>
              <a:tabLst>
                <a:tab pos="1247775" algn="l"/>
              </a:tabLst>
            </a:pPr>
            <a:r>
              <a:rPr lang="en-US" dirty="0">
                <a:hlinkClick r:id="rId6"/>
              </a:rPr>
              <a:t>https://github.com/BioGearsEngine/core</a:t>
            </a:r>
            <a:endParaRPr lang="en-US" dirty="0"/>
          </a:p>
          <a:p>
            <a:pPr marL="457200" lvl="1" fontAlgn="base">
              <a:lnSpc>
                <a:spcPts val="3080"/>
              </a:lnSpc>
              <a:spcBef>
                <a:spcPts val="1000"/>
              </a:spcBef>
              <a:spcAft>
                <a:spcPts val="600"/>
              </a:spcAft>
              <a:tabLst>
                <a:tab pos="1247775" algn="l"/>
              </a:tabLst>
            </a:pPr>
            <a:r>
              <a:rPr lang="en-US" dirty="0" err="1"/>
              <a:t>Biogears.dev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040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35841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0" y="6187"/>
            <a:ext cx="12192000" cy="627485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accent6">
                    <a:lumMod val="75000"/>
                  </a:schemeClr>
                </a:solidFill>
                <a:ea typeface="+mj-ea"/>
              </a:rPr>
              <a:t>Sepsis Model: Microcirculation Model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268674"/>
              </p:ext>
            </p:extLst>
          </p:nvPr>
        </p:nvGraphicFramePr>
        <p:xfrm>
          <a:off x="868745" y="1949368"/>
          <a:ext cx="3301846" cy="1029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01640" imgH="888840" progId="Equation.DSMT4">
                  <p:embed/>
                </p:oleObj>
              </mc:Choice>
              <mc:Fallback>
                <p:oleObj name="Equation" r:id="rId2" imgW="2501640" imgH="88884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8745" y="1949368"/>
                        <a:ext cx="3301846" cy="1029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7"/>
          <p:cNvSpPr txBox="1">
            <a:spLocks/>
          </p:cNvSpPr>
          <p:nvPr/>
        </p:nvSpPr>
        <p:spPr>
          <a:xfrm>
            <a:off x="0" y="796078"/>
            <a:ext cx="6164580" cy="1182062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000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2430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5859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  <a:buClr>
                <a:schemeClr val="accent2"/>
              </a:buClr>
            </a:pPr>
            <a:endParaRPr lang="en-US" sz="1600" b="1" i="1" dirty="0"/>
          </a:p>
          <a:p>
            <a:pPr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sz="1400" dirty="0"/>
              <a:t>Inflammatory-mediated tissue damage causes fluid shift and relative hypovolemia</a:t>
            </a:r>
          </a:p>
          <a:p>
            <a:pPr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sz="1400" dirty="0"/>
              <a:t>Under normal physiological conditions we can describe this flux to be: </a:t>
            </a:r>
          </a:p>
        </p:txBody>
      </p:sp>
      <p:sp>
        <p:nvSpPr>
          <p:cNvPr id="7" name="Content Placeholder 7"/>
          <p:cNvSpPr txBox="1">
            <a:spLocks/>
          </p:cNvSpPr>
          <p:nvPr/>
        </p:nvSpPr>
        <p:spPr>
          <a:xfrm>
            <a:off x="0" y="3001851"/>
            <a:ext cx="6164580" cy="70104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000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2430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5859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  <a:buClr>
                <a:schemeClr val="accent2"/>
              </a:buClr>
            </a:pPr>
            <a:endParaRPr lang="en-US" sz="1600" b="1" i="1" dirty="0"/>
          </a:p>
          <a:p>
            <a:pPr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sz="1500" dirty="0"/>
              <a:t>Compute COP using total plasma protein concentration, using the </a:t>
            </a:r>
            <a:r>
              <a:rPr lang="en-US" sz="1500" dirty="0" err="1"/>
              <a:t>Landid-Pappenhaimer</a:t>
            </a:r>
            <a:r>
              <a:rPr lang="en-US" sz="1500" dirty="0"/>
              <a:t> relationship [14]</a:t>
            </a:r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endParaRPr lang="en-US" dirty="0"/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1" y="1093586"/>
            <a:ext cx="6178889" cy="3374449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300745" y="3841559"/>
          <a:ext cx="2673350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09680" imgH="253800" progId="Equation.DSMT4">
                  <p:embed/>
                </p:oleObj>
              </mc:Choice>
              <mc:Fallback>
                <p:oleObj name="Equation" r:id="rId5" imgW="2209680" imgH="2538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00745" y="3841559"/>
                        <a:ext cx="2673350" cy="268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7"/>
          <p:cNvSpPr txBox="1">
            <a:spLocks/>
          </p:cNvSpPr>
          <p:nvPr/>
        </p:nvSpPr>
        <p:spPr>
          <a:xfrm>
            <a:off x="0" y="4015185"/>
            <a:ext cx="6164580" cy="70104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000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2430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5859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  <a:buClr>
                <a:schemeClr val="accent2"/>
              </a:buClr>
            </a:pPr>
            <a:endParaRPr lang="en-US" sz="1600" b="1" i="1" dirty="0"/>
          </a:p>
          <a:p>
            <a:pPr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sz="1500" dirty="0"/>
              <a:t>Use the </a:t>
            </a:r>
            <a:r>
              <a:rPr lang="en-US" sz="1500" dirty="0" err="1"/>
              <a:t>Patlak</a:t>
            </a:r>
            <a:r>
              <a:rPr lang="en-US" sz="1500" dirty="0"/>
              <a:t> equation to determine albumin flux between each vascular-tissue compartment pair [15]</a:t>
            </a:r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endParaRPr lang="en-US" dirty="0"/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767050"/>
              </p:ext>
            </p:extLst>
          </p:nvPr>
        </p:nvGraphicFramePr>
        <p:xfrm>
          <a:off x="1300744" y="4676823"/>
          <a:ext cx="2763743" cy="997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09680" imgH="914400" progId="Equation.DSMT4">
                  <p:embed/>
                </p:oleObj>
              </mc:Choice>
              <mc:Fallback>
                <p:oleObj name="Equation" r:id="rId7" imgW="2209680" imgH="9144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00744" y="4676823"/>
                        <a:ext cx="2763743" cy="997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ontent Placeholder 7"/>
          <p:cNvSpPr txBox="1">
            <a:spLocks/>
          </p:cNvSpPr>
          <p:nvPr/>
        </p:nvSpPr>
        <p:spPr>
          <a:xfrm>
            <a:off x="0" y="5550056"/>
            <a:ext cx="6164580" cy="83519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000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2430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5859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  <a:buClr>
                <a:schemeClr val="accent2"/>
              </a:buClr>
            </a:pPr>
            <a:endParaRPr lang="en-US" sz="1600" b="1" i="1" dirty="0"/>
          </a:p>
          <a:p>
            <a:pPr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sz="1500" dirty="0"/>
              <a:t>Here sigma is the given tissue reflection coefficient, </a:t>
            </a:r>
            <a:r>
              <a:rPr lang="en-US" sz="1500" dirty="0" err="1"/>
              <a:t>Pe</a:t>
            </a:r>
            <a:r>
              <a:rPr lang="en-US" sz="1500" dirty="0"/>
              <a:t> is the </a:t>
            </a:r>
            <a:r>
              <a:rPr lang="en-US" sz="1500" dirty="0" err="1"/>
              <a:t>peclet</a:t>
            </a:r>
            <a:r>
              <a:rPr lang="en-US" sz="1500" dirty="0"/>
              <a:t> number and we are assuming a constant diffusion capacity (PS) across the entire diffusion distance</a:t>
            </a:r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endParaRPr lang="en-US" dirty="0"/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6430561" y="4266357"/>
            <a:ext cx="6164580" cy="1818768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000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2430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585913" indent="-214313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001F4B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  <a:buClr>
                <a:schemeClr val="accent2"/>
              </a:buClr>
            </a:pPr>
            <a:endParaRPr lang="en-US" sz="1600" b="1" i="1" dirty="0"/>
          </a:p>
          <a:p>
            <a:pPr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sz="1500" dirty="0"/>
              <a:t>We model deterioration of the </a:t>
            </a:r>
            <a:r>
              <a:rPr lang="en-US" sz="1500" dirty="0" err="1"/>
              <a:t>glycocalyx</a:t>
            </a:r>
            <a:r>
              <a:rPr lang="en-US" sz="1500" dirty="0"/>
              <a:t> under severe inflammatory conditions by decreasing the endothelial wall resistance, R1 as a function of TI</a:t>
            </a:r>
          </a:p>
          <a:p>
            <a:pPr lvl="1" fontAlgn="auto">
              <a:spcAft>
                <a:spcPts val="0"/>
              </a:spcAft>
              <a:buFont typeface="Helvetica" panose="020B0604020202020204" pitchFamily="34" charset="0"/>
              <a:buChar char="•"/>
            </a:pPr>
            <a:r>
              <a:rPr lang="en-US" sz="1200" dirty="0"/>
              <a:t>We also decrease the reflection coefficient, sigma</a:t>
            </a:r>
          </a:p>
          <a:p>
            <a:pPr fontAlgn="auto">
              <a:spcAft>
                <a:spcPts val="0"/>
              </a:spcAft>
              <a:buClr>
                <a:schemeClr val="accent2"/>
              </a:buClr>
              <a:buFont typeface="Helvetica" panose="020B0604020202020204" pitchFamily="34" charset="0"/>
              <a:buChar char="•"/>
            </a:pPr>
            <a:endParaRPr lang="en-US" dirty="0"/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0800000">
            <a:off x="9030165" y="3517156"/>
            <a:ext cx="576341" cy="37146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9041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42"/>
            <a:ext cx="12192000" cy="627485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</a:rPr>
              <a:t>BioGears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 Circuit Model</a:t>
            </a:r>
          </a:p>
        </p:txBody>
      </p:sp>
      <p:pic>
        <p:nvPicPr>
          <p:cNvPr id="5" name="Picture 4" descr="D:\Source\BioGears\MainTrunk\docs\Working\CircuitDiagram\RenalCircuit_TinyCa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5" t="5308" r="10331" b="40258"/>
          <a:stretch/>
        </p:blipFill>
        <p:spPr bwMode="auto">
          <a:xfrm>
            <a:off x="2768944" y="1295205"/>
            <a:ext cx="9160619" cy="506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685088"/>
            <a:ext cx="1198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4292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By considering the fluid-circuit analog, we can use Kirchhoff's laws to solve for the circulation/ventilation using nodal analysis</a:t>
            </a:r>
          </a:p>
        </p:txBody>
      </p:sp>
      <p:sp>
        <p:nvSpPr>
          <p:cNvPr id="4" name="Rounded Rectangle 3"/>
          <p:cNvSpPr/>
          <p:nvPr/>
        </p:nvSpPr>
        <p:spPr>
          <a:xfrm rot="5400000">
            <a:off x="4161423" y="4192128"/>
            <a:ext cx="1755058" cy="852981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3463C6-9A59-4959-96D6-16A7208735F0}"/>
              </a:ext>
            </a:extLst>
          </p:cNvPr>
          <p:cNvCxnSpPr>
            <a:cxnSpLocks/>
          </p:cNvCxnSpPr>
          <p:nvPr/>
        </p:nvCxnSpPr>
        <p:spPr>
          <a:xfrm>
            <a:off x="5049636" y="4027348"/>
            <a:ext cx="0" cy="285452"/>
          </a:xfrm>
          <a:prstGeom prst="straightConnector1">
            <a:avLst/>
          </a:prstGeom>
          <a:ln w="25400">
            <a:solidFill>
              <a:schemeClr val="accent1"/>
            </a:solidFill>
            <a:headEnd type="none"/>
            <a:tailEnd type="triangle" w="sm" len="sm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9BBB94-6F74-4C3C-945D-2190D97E0849}"/>
              </a:ext>
            </a:extLst>
          </p:cNvPr>
          <p:cNvCxnSpPr>
            <a:cxnSpLocks/>
          </p:cNvCxnSpPr>
          <p:nvPr/>
        </p:nvCxnSpPr>
        <p:spPr>
          <a:xfrm>
            <a:off x="5060320" y="4748548"/>
            <a:ext cx="0" cy="285452"/>
          </a:xfrm>
          <a:prstGeom prst="straightConnector1">
            <a:avLst/>
          </a:prstGeom>
          <a:ln w="25400">
            <a:solidFill>
              <a:schemeClr val="accent1"/>
            </a:solidFill>
            <a:headEnd type="none"/>
            <a:tailEnd type="triangle" w="sm" len="sm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0DC48C-4ABA-48A4-924A-59F5A2E95D1B}"/>
              </a:ext>
            </a:extLst>
          </p:cNvPr>
          <p:cNvCxnSpPr>
            <a:cxnSpLocks/>
          </p:cNvCxnSpPr>
          <p:nvPr/>
        </p:nvCxnSpPr>
        <p:spPr>
          <a:xfrm>
            <a:off x="4951178" y="4490252"/>
            <a:ext cx="292684" cy="0"/>
          </a:xfrm>
          <a:prstGeom prst="straightConnector1">
            <a:avLst/>
          </a:prstGeom>
          <a:ln w="25400">
            <a:solidFill>
              <a:schemeClr val="accent1"/>
            </a:solidFill>
            <a:headEnd type="none"/>
            <a:tailEnd type="triangle" w="sm" len="sm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F84A51-7A18-4D3A-B9BC-A164ADBDB15B}"/>
              </a:ext>
            </a:extLst>
          </p:cNvPr>
          <p:cNvSpPr txBox="1"/>
          <p:nvPr/>
        </p:nvSpPr>
        <p:spPr>
          <a:xfrm>
            <a:off x="0" y="1816037"/>
            <a:ext cx="2493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4292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current at a given node sums to zero: 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F71317EE-ABC7-4200-9F37-7DC142DF20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966017"/>
              </p:ext>
            </p:extLst>
          </p:nvPr>
        </p:nvGraphicFramePr>
        <p:xfrm>
          <a:off x="340461" y="2790031"/>
          <a:ext cx="1204912" cy="127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38080" imgH="888840" progId="Equation.DSMT4">
                  <p:embed/>
                </p:oleObj>
              </mc:Choice>
              <mc:Fallback>
                <p:oleObj name="Equation" r:id="rId3" imgW="838080" imgH="88884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F71317EE-ABC7-4200-9F37-7DC142DF20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0461" y="2790031"/>
                        <a:ext cx="1204912" cy="1277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7C65CE21-7648-4697-AEE7-43BED1DD27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8731908"/>
              </p:ext>
            </p:extLst>
          </p:nvPr>
        </p:nvGraphicFramePr>
        <p:xfrm>
          <a:off x="5158240" y="3970313"/>
          <a:ext cx="171244" cy="34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228600" progId="Equation.DSMT4">
                  <p:embed/>
                </p:oleObj>
              </mc:Choice>
              <mc:Fallback>
                <p:oleObj name="Equation" r:id="rId5" imgW="114120" imgH="22860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7C65CE21-7648-4697-AEE7-43BED1DD27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58240" y="3970313"/>
                        <a:ext cx="171244" cy="34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5F4AF99-69DC-4A16-B108-8E08DFE783AE}"/>
              </a:ext>
            </a:extLst>
          </p:cNvPr>
          <p:cNvSpPr txBox="1"/>
          <p:nvPr/>
        </p:nvSpPr>
        <p:spPr>
          <a:xfrm>
            <a:off x="0" y="4462670"/>
            <a:ext cx="3573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4292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Stand up a matrix equation, solve for state of the cardio/pulmonary system</a:t>
            </a:r>
          </a:p>
        </p:txBody>
      </p:sp>
    </p:spTree>
    <p:extLst>
      <p:ext uri="{BB962C8B-B14F-4D97-AF65-F5344CB8AC3E}">
        <p14:creationId xmlns:p14="http://schemas.microsoft.com/office/powerpoint/2010/main" val="288133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7485"/>
          </a:xfrm>
        </p:spPr>
        <p:txBody>
          <a:bodyPr>
            <a:noAutofit/>
          </a:bodyPr>
          <a:lstStyle/>
          <a:p>
            <a:pPr algn="l"/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</a:rPr>
              <a:t>BioGears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 Circulation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34667" y="640851"/>
            <a:ext cx="59097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4292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Physics based circulation model: Lumped Parameter (0-D)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F4B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Fluid circuit analogue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F4B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 spatial element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F4B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Properties calculated at each node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F4B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Pressure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F4B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Flow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F4B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F4B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Enhancing circuit resolution improves approximation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F4B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Lower computational cost than higher fidelity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F4B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Appropriate for global distributions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0596CB-2AA6-41A3-987A-74C350D8238B}"/>
              </a:ext>
            </a:extLst>
          </p:cNvPr>
          <p:cNvGrpSpPr/>
          <p:nvPr/>
        </p:nvGrpSpPr>
        <p:grpSpPr>
          <a:xfrm>
            <a:off x="0" y="742818"/>
            <a:ext cx="6434667" cy="6115181"/>
            <a:chOff x="102411" y="1118604"/>
            <a:chExt cx="5244999" cy="5104712"/>
          </a:xfrm>
        </p:grpSpPr>
        <p:pic>
          <p:nvPicPr>
            <p:cNvPr id="3" name="Content Placeholder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3" t="13018" r="26955"/>
            <a:stretch/>
          </p:blipFill>
          <p:spPr>
            <a:xfrm>
              <a:off x="102411" y="1118604"/>
              <a:ext cx="5244999" cy="5104712"/>
            </a:xfrm>
            <a:prstGeom prst="rect">
              <a:avLst/>
            </a:prstGeom>
          </p:spPr>
        </p:pic>
        <p:sp>
          <p:nvSpPr>
            <p:cNvPr id="5" name="Left Arrow 4"/>
            <p:cNvSpPr/>
            <p:nvPr/>
          </p:nvSpPr>
          <p:spPr>
            <a:xfrm>
              <a:off x="248618" y="5457140"/>
              <a:ext cx="4659977" cy="555954"/>
            </a:xfrm>
            <a:prstGeom prst="leftArrow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44825" y="5581228"/>
              <a:ext cx="2867561" cy="329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Decreasing Computational Cost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5361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42"/>
            <a:ext cx="12192000" cy="627485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</a:rPr>
              <a:t>BioGears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 Circuit Model</a:t>
            </a:r>
          </a:p>
        </p:txBody>
      </p:sp>
      <p:pic>
        <p:nvPicPr>
          <p:cNvPr id="3" name="Picture 2" descr="BioGearsCardiovascularCircui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3"/>
          <a:stretch/>
        </p:blipFill>
        <p:spPr bwMode="auto">
          <a:xfrm>
            <a:off x="17468" y="1095563"/>
            <a:ext cx="4093418" cy="544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135626" y="5517456"/>
            <a:ext cx="1755058" cy="634181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:\Source\BioGears\MainTrunk\docs\Working\CircuitDiagram\RenalCircuit_TinyCa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5" t="5308" r="10331" b="40258"/>
          <a:stretch/>
        </p:blipFill>
        <p:spPr bwMode="auto">
          <a:xfrm>
            <a:off x="3787443" y="1380316"/>
            <a:ext cx="8324301" cy="460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>
            <a:stCxn id="4" idx="3"/>
          </p:cNvCxnSpPr>
          <p:nvPr/>
        </p:nvCxnSpPr>
        <p:spPr>
          <a:xfrm flipV="1">
            <a:off x="2890684" y="5061224"/>
            <a:ext cx="1456872" cy="773323"/>
          </a:xfrm>
          <a:prstGeom prst="straightConnector1">
            <a:avLst/>
          </a:prstGeom>
          <a:ln w="31750">
            <a:solidFill>
              <a:schemeClr val="accent1"/>
            </a:solidFill>
            <a:headEnd type="none"/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8874" y="815227"/>
            <a:ext cx="294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Cardiovascular Circuit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25649" y="1049436"/>
            <a:ext cx="176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Renal System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63664" y="692219"/>
            <a:ext cx="7439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4292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Increased Spatial Resolution of Renal System at a Single Temporal Scale</a:t>
            </a:r>
          </a:p>
        </p:txBody>
      </p:sp>
    </p:spTree>
    <p:extLst>
      <p:ext uri="{BB962C8B-B14F-4D97-AF65-F5344CB8AC3E}">
        <p14:creationId xmlns:p14="http://schemas.microsoft.com/office/powerpoint/2010/main" val="1106137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7485"/>
          </a:xfrm>
        </p:spPr>
        <p:txBody>
          <a:bodyPr>
            <a:noAutofit/>
          </a:bodyPr>
          <a:lstStyle/>
          <a:p>
            <a:pPr algn="l"/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</a:rPr>
              <a:t>BioGears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 Compartments</a:t>
            </a: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6959799" y="73420"/>
            <a:ext cx="4819828" cy="6750819"/>
            <a:chOff x="8598818" y="1185334"/>
            <a:chExt cx="3229425" cy="4523245"/>
          </a:xfrm>
        </p:grpSpPr>
        <p:pic>
          <p:nvPicPr>
            <p:cNvPr id="65" name="Picture 64" descr="drug_WTicon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64035" y="3380965"/>
              <a:ext cx="341120" cy="341120"/>
            </a:xfrm>
            <a:prstGeom prst="rect">
              <a:avLst/>
            </a:prstGeom>
          </p:spPr>
        </p:pic>
        <p:pic>
          <p:nvPicPr>
            <p:cNvPr id="66" name="Picture 65" descr="BioGearsCardiovascularCircuit.png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37" b="96355" l="802" r="96981">
                          <a14:foregroundMark x1="82972" y1="91438" x2="82972" y2="91438"/>
                          <a14:foregroundMark x1="93019" y1="79431" x2="93019" y2="79431"/>
                          <a14:backgroundMark x1="93585" y1="22809" x2="93585" y2="228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2817" t="1634" r="4487" b="6309"/>
            <a:stretch/>
          </p:blipFill>
          <p:spPr>
            <a:xfrm>
              <a:off x="8598818" y="1185334"/>
              <a:ext cx="3229425" cy="4523245"/>
            </a:xfrm>
            <a:prstGeom prst="rect">
              <a:avLst/>
            </a:prstGeom>
          </p:spPr>
        </p:pic>
        <p:sp>
          <p:nvSpPr>
            <p:cNvPr id="67" name="Rectangle 66"/>
            <p:cNvSpPr/>
            <p:nvPr/>
          </p:nvSpPr>
          <p:spPr>
            <a:xfrm>
              <a:off x="8703102" y="1234414"/>
              <a:ext cx="3020855" cy="283835"/>
            </a:xfrm>
            <a:prstGeom prst="rect">
              <a:avLst/>
            </a:prstGeom>
            <a:solidFill>
              <a:srgbClr val="78C5C2">
                <a:alpha val="16000"/>
              </a:srgbClr>
            </a:solidFill>
            <a:ln>
              <a:solidFill>
                <a:srgbClr val="78C5C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12153E"/>
                  </a:solidFill>
                </a:rPr>
                <a:t>Brain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8693142" y="1529998"/>
              <a:ext cx="3020855" cy="1386519"/>
            </a:xfrm>
            <a:prstGeom prst="rect">
              <a:avLst/>
            </a:prstGeom>
            <a:solidFill>
              <a:srgbClr val="B74035">
                <a:alpha val="23000"/>
              </a:srgbClr>
            </a:solidFill>
            <a:ln>
              <a:solidFill>
                <a:srgbClr val="B7403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12153E"/>
                  </a:solidFill>
                </a:rPr>
                <a:t>Heart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8693142" y="2966205"/>
              <a:ext cx="3020855" cy="275776"/>
            </a:xfrm>
            <a:prstGeom prst="rect">
              <a:avLst/>
            </a:prstGeom>
            <a:solidFill>
              <a:srgbClr val="EBBA14">
                <a:alpha val="16000"/>
              </a:srgbClr>
            </a:solidFill>
            <a:ln>
              <a:solidFill>
                <a:srgbClr val="EBBA1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12153E"/>
                  </a:solidFill>
                </a:rPr>
                <a:t>Arms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693142" y="3288476"/>
              <a:ext cx="3020855" cy="356461"/>
            </a:xfrm>
            <a:prstGeom prst="rect">
              <a:avLst/>
            </a:prstGeom>
            <a:solidFill>
              <a:srgbClr val="216AAF">
                <a:alpha val="16000"/>
              </a:srgbClr>
            </a:solidFill>
            <a:ln>
              <a:solidFill>
                <a:srgbClr val="216AA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dirty="0">
                  <a:solidFill>
                    <a:srgbClr val="12153E"/>
                  </a:solidFill>
                </a:rPr>
                <a:t>Legs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8693143" y="3694416"/>
              <a:ext cx="3020854" cy="585952"/>
            </a:xfrm>
            <a:prstGeom prst="rect">
              <a:avLst/>
            </a:prstGeom>
            <a:solidFill>
              <a:srgbClr val="44B05C">
                <a:alpha val="25000"/>
              </a:srgbClr>
            </a:solidFill>
            <a:ln>
              <a:solidFill>
                <a:srgbClr val="44B05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dirty="0">
                  <a:solidFill>
                    <a:srgbClr val="12153E"/>
                  </a:solidFill>
                </a:rPr>
                <a:t>Core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693142" y="4333701"/>
              <a:ext cx="1406338" cy="318626"/>
            </a:xfrm>
            <a:prstGeom prst="rect">
              <a:avLst/>
            </a:prstGeom>
            <a:solidFill>
              <a:srgbClr val="12153E">
                <a:alpha val="16000"/>
              </a:srgbClr>
            </a:solidFill>
            <a:ln>
              <a:solidFill>
                <a:srgbClr val="12153E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rgbClr val="12153E"/>
                  </a:solidFill>
                </a:rPr>
                <a:t>Liver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843668" y="4493013"/>
              <a:ext cx="1870328" cy="453781"/>
            </a:xfrm>
            <a:prstGeom prst="rect">
              <a:avLst/>
            </a:prstGeom>
            <a:solidFill>
              <a:schemeClr val="bg1">
                <a:lumMod val="50000"/>
                <a:alpha val="16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dirty="0">
                  <a:solidFill>
                    <a:srgbClr val="12153E"/>
                  </a:solidFill>
                </a:rPr>
                <a:t>Gut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8693141" y="5009624"/>
              <a:ext cx="3020855" cy="383730"/>
            </a:xfrm>
            <a:prstGeom prst="rect">
              <a:avLst/>
            </a:prstGeom>
            <a:solidFill>
              <a:srgbClr val="D8651C">
                <a:alpha val="16000"/>
              </a:srgbClr>
            </a:solidFill>
            <a:ln>
              <a:solidFill>
                <a:srgbClr val="D8651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dirty="0">
                  <a:solidFill>
                    <a:srgbClr val="12153E"/>
                  </a:solidFill>
                </a:rPr>
                <a:t>Kidneys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693141" y="5440025"/>
              <a:ext cx="3020854" cy="268554"/>
            </a:xfrm>
            <a:prstGeom prst="rect">
              <a:avLst/>
            </a:prstGeom>
            <a:solidFill>
              <a:srgbClr val="44B05C">
                <a:alpha val="25000"/>
              </a:srgbClr>
            </a:solidFill>
            <a:ln>
              <a:solidFill>
                <a:srgbClr val="44B05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12153E"/>
                  </a:solidFill>
                </a:rPr>
                <a:t>Core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563045" y="2300384"/>
              <a:ext cx="1074687" cy="616134"/>
            </a:xfrm>
            <a:prstGeom prst="rect">
              <a:avLst/>
            </a:prstGeom>
            <a:solidFill>
              <a:srgbClr val="B74035">
                <a:alpha val="23000"/>
              </a:srgbClr>
            </a:solidFill>
            <a:ln>
              <a:solidFill>
                <a:srgbClr val="B7403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rgbClr val="12153E"/>
                  </a:solidFill>
                </a:rPr>
                <a:t>Lungs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60495" y="1695390"/>
            <a:ext cx="649930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4292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Vascular Compartments</a:t>
            </a:r>
            <a:endParaRPr lang="en-US" sz="2800" dirty="0">
              <a:solidFill>
                <a:srgbClr val="6A737D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solidFill>
                  <a:srgbClr val="6A73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 total 60 </a:t>
            </a:r>
            <a:r>
              <a:rPr lang="en-US" b="1" i="1" dirty="0">
                <a:solidFill>
                  <a:srgbClr val="6A73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liquid</a:t>
            </a:r>
            <a:r>
              <a:rPr lang="en-US" dirty="0">
                <a:solidFill>
                  <a:srgbClr val="6A73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compartments with mapped hierarchy</a:t>
            </a:r>
            <a:endParaRPr lang="en-US" dirty="0">
              <a:solidFill>
                <a:srgbClr val="24292E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0494" y="3358536"/>
            <a:ext cx="649930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4292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Tissue Compartments</a:t>
            </a:r>
            <a:endParaRPr lang="en-US" sz="2800" dirty="0">
              <a:solidFill>
                <a:srgbClr val="6A737D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solidFill>
                  <a:srgbClr val="6A73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 total 40 </a:t>
            </a:r>
            <a:r>
              <a:rPr lang="en-US" b="1" i="1" dirty="0">
                <a:solidFill>
                  <a:srgbClr val="6A73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liquid</a:t>
            </a:r>
            <a:r>
              <a:rPr lang="en-US" dirty="0">
                <a:solidFill>
                  <a:srgbClr val="6A73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compartments with mapped hierarchy</a:t>
            </a:r>
            <a:endParaRPr lang="en-US" dirty="0">
              <a:solidFill>
                <a:srgbClr val="24292E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0495" y="2526963"/>
            <a:ext cx="649930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4292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Pulmonary Compartments</a:t>
            </a:r>
            <a:endParaRPr lang="en-US" sz="2800" dirty="0">
              <a:solidFill>
                <a:srgbClr val="6A737D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solidFill>
                  <a:srgbClr val="6A73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 total 17 </a:t>
            </a:r>
            <a:r>
              <a:rPr lang="en-US" b="1" i="1" dirty="0">
                <a:solidFill>
                  <a:srgbClr val="6A73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gas</a:t>
            </a:r>
            <a:r>
              <a:rPr lang="en-US" dirty="0">
                <a:solidFill>
                  <a:srgbClr val="6A73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compartments with mapped hierarchy</a:t>
            </a:r>
            <a:endParaRPr lang="en-US" dirty="0">
              <a:solidFill>
                <a:srgbClr val="24292E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60495" y="4190109"/>
            <a:ext cx="649930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4292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Environment Compartments</a:t>
            </a:r>
            <a:endParaRPr lang="en-US" sz="2800" dirty="0">
              <a:solidFill>
                <a:srgbClr val="6A737D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solidFill>
                  <a:srgbClr val="6A73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 total 20 </a:t>
            </a:r>
            <a:r>
              <a:rPr lang="en-US" b="1" i="1" dirty="0">
                <a:solidFill>
                  <a:srgbClr val="6A73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thermal</a:t>
            </a:r>
            <a:r>
              <a:rPr lang="en-US" dirty="0">
                <a:solidFill>
                  <a:srgbClr val="6A73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compartments with mapped hierarchy</a:t>
            </a:r>
            <a:endParaRPr lang="en-US" dirty="0">
              <a:solidFill>
                <a:srgbClr val="24292E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0495" y="5021683"/>
            <a:ext cx="649930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4292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Miscellaneous Compartments</a:t>
            </a:r>
            <a:endParaRPr lang="en-US" sz="2800" dirty="0">
              <a:solidFill>
                <a:srgbClr val="6A737D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solidFill>
                  <a:srgbClr val="6A73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 total 4 </a:t>
            </a:r>
            <a:r>
              <a:rPr lang="en-US" b="1" i="1" dirty="0">
                <a:solidFill>
                  <a:srgbClr val="6A73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liquid</a:t>
            </a:r>
            <a:r>
              <a:rPr lang="en-US" dirty="0">
                <a:solidFill>
                  <a:srgbClr val="6A73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urine compartments, 1 </a:t>
            </a:r>
            <a:r>
              <a:rPr lang="en-US" b="1" i="1" dirty="0">
                <a:solidFill>
                  <a:srgbClr val="6A73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liquid</a:t>
            </a:r>
            <a:r>
              <a:rPr lang="en-US" dirty="0">
                <a:solidFill>
                  <a:srgbClr val="6A73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lymph compartment, and 12 </a:t>
            </a:r>
            <a:r>
              <a:rPr lang="en-US" b="1" i="1" dirty="0">
                <a:solidFill>
                  <a:srgbClr val="6A73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gas</a:t>
            </a:r>
            <a:r>
              <a:rPr lang="en-US" dirty="0">
                <a:solidFill>
                  <a:srgbClr val="6A73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anesthesia machine and inhaler compartments</a:t>
            </a:r>
            <a:endParaRPr lang="en-US" dirty="0">
              <a:solidFill>
                <a:srgbClr val="24292E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4146" y="837982"/>
            <a:ext cx="649930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4292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Total Compartments</a:t>
            </a:r>
            <a:endParaRPr lang="en-US" sz="2800" dirty="0">
              <a:solidFill>
                <a:srgbClr val="6A737D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solidFill>
                  <a:srgbClr val="6A73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 total 154 </a:t>
            </a:r>
            <a:r>
              <a:rPr lang="en-US" b="1" i="1" dirty="0">
                <a:solidFill>
                  <a:srgbClr val="6A73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total</a:t>
            </a:r>
            <a:r>
              <a:rPr lang="en-US" dirty="0">
                <a:solidFill>
                  <a:srgbClr val="6A73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compartments with mapped hierarchy</a:t>
            </a:r>
            <a:endParaRPr lang="en-US" dirty="0">
              <a:solidFill>
                <a:srgbClr val="24292E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0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7485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Engine Software Architecture</a:t>
            </a:r>
          </a:p>
        </p:txBody>
      </p:sp>
      <p:pic>
        <p:nvPicPr>
          <p:cNvPr id="7" name="Picture 2" descr="https://www.frontiersin.org/files/Articles/470546/fphys-10-01321-HTML/image_m/fphys-10-01321-g001.jpg">
            <a:extLst>
              <a:ext uri="{FF2B5EF4-FFF2-40B4-BE49-F238E27FC236}">
                <a16:creationId xmlns:a16="http://schemas.microsoft.com/office/drawing/2014/main" id="{EBE6D2A3-3502-45BC-BF62-3637209F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57" y="1003920"/>
            <a:ext cx="9421085" cy="535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7FD0CC-FC65-4429-8017-D0C889F9960B}"/>
              </a:ext>
            </a:extLst>
          </p:cNvPr>
          <p:cNvSpPr/>
          <p:nvPr/>
        </p:nvSpPr>
        <p:spPr>
          <a:xfrm>
            <a:off x="8549640" y="1460606"/>
            <a:ext cx="1437640" cy="1700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60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74BFA-563B-4A6F-8030-AE66437F1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28600" indent="0">
              <a:buNone/>
            </a:pPr>
            <a:r>
              <a:rPr lang="en-US" sz="3600" dirty="0"/>
              <a:t>Sepsis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8789F-53C0-4B0C-9F40-F30CD4ECFE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Using </a:t>
            </a:r>
            <a:r>
              <a:rPr lang="en-US" sz="2400" dirty="0" err="1"/>
              <a:t>BioGears</a:t>
            </a:r>
            <a:r>
              <a:rPr lang="en-US" sz="2400" dirty="0"/>
              <a:t> to construct a whole-body model of sepsis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547947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Theme">
  <a:themeElements>
    <a:clrScheme name="Brand Custom Colors">
      <a:dk1>
        <a:srgbClr val="32006E"/>
      </a:dk1>
      <a:lt1>
        <a:srgbClr val="FFFFFF"/>
      </a:lt1>
      <a:dk2>
        <a:srgbClr val="566069"/>
      </a:dk2>
      <a:lt2>
        <a:srgbClr val="C3C5C8"/>
      </a:lt2>
      <a:accent1>
        <a:srgbClr val="76236C"/>
      </a:accent1>
      <a:accent2>
        <a:srgbClr val="FFC700"/>
      </a:accent2>
      <a:accent3>
        <a:srgbClr val="2C69CE"/>
      </a:accent3>
      <a:accent4>
        <a:srgbClr val="D24310"/>
      </a:accent4>
      <a:accent5>
        <a:srgbClr val="32006E"/>
      </a:accent5>
      <a:accent6>
        <a:srgbClr val="00899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M_PowerPoint_Template_3" id="{14C561A3-933A-2B4E-A955-88FE6BC96650}" vid="{60DDCB24-7F75-FB40-B083-0C3F54D99862}"/>
    </a:ext>
  </a:extLst>
</a:theme>
</file>

<file path=ppt/theme/theme2.xml><?xml version="1.0" encoding="utf-8"?>
<a:theme xmlns:a="http://schemas.openxmlformats.org/drawingml/2006/main" name="Grey Highligh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M_PowerPoint_Template_3" id="{14C561A3-933A-2B4E-A955-88FE6BC96650}" vid="{DCD0658E-F6B3-7E41-9B53-E38E2153B61A}"/>
    </a:ext>
  </a:extLst>
</a:theme>
</file>

<file path=ppt/theme/theme3.xml><?xml version="1.0" encoding="utf-8"?>
<a:theme xmlns:a="http://schemas.openxmlformats.org/drawingml/2006/main" name="Purple Highlight Theme">
  <a:themeElements>
    <a:clrScheme name="Custom 11">
      <a:dk1>
        <a:srgbClr val="FFFFFF"/>
      </a:dk1>
      <a:lt1>
        <a:srgbClr val="2E2061"/>
      </a:lt1>
      <a:dk2>
        <a:srgbClr val="333C47"/>
      </a:dk2>
      <a:lt2>
        <a:srgbClr val="333F50"/>
      </a:lt2>
      <a:accent1>
        <a:srgbClr val="50637C"/>
      </a:accent1>
      <a:accent2>
        <a:srgbClr val="34246C"/>
      </a:accent2>
      <a:accent3>
        <a:srgbClr val="6C2B69"/>
      </a:accent3>
      <a:accent4>
        <a:srgbClr val="FFD966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M_PowerPoint_Template_3" id="{14C561A3-933A-2B4E-A955-88FE6BC96650}" vid="{7188B3DD-D22F-9849-8AC5-DA7A84D67DB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 Theme</Template>
  <TotalTime>36014</TotalTime>
  <Words>3563</Words>
  <Application>Microsoft Office PowerPoint</Application>
  <PresentationFormat>Widescreen</PresentationFormat>
  <Paragraphs>462</Paragraphs>
  <Slides>46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Courier New</vt:lpstr>
      <vt:lpstr>Encode Sans Normal Medium</vt:lpstr>
      <vt:lpstr>Helvetica</vt:lpstr>
      <vt:lpstr>Open Sans</vt:lpstr>
      <vt:lpstr>Wingdings</vt:lpstr>
      <vt:lpstr>White Theme</vt:lpstr>
      <vt:lpstr>Grey Highlight Theme</vt:lpstr>
      <vt:lpstr>Purple Highlight Theme</vt:lpstr>
      <vt:lpstr>Equation</vt:lpstr>
      <vt:lpstr>Organ system modeling</vt:lpstr>
      <vt:lpstr>PowerPoint Presentation</vt:lpstr>
      <vt:lpstr>PowerPoint Presentation</vt:lpstr>
      <vt:lpstr>BioGears model overview </vt:lpstr>
      <vt:lpstr>BioGears Circulation Model</vt:lpstr>
      <vt:lpstr>BioGears Circuit Model</vt:lpstr>
      <vt:lpstr>BioGears Compartments</vt:lpstr>
      <vt:lpstr>Engine Software Architecture</vt:lpstr>
      <vt:lpstr>PowerPoint Presentation</vt:lpstr>
      <vt:lpstr>Sepsis Overview</vt:lpstr>
      <vt:lpstr>Motivation: Patient Treatment REFRESH Study</vt:lpstr>
      <vt:lpstr>Sepsis Design</vt:lpstr>
      <vt:lpstr>Sepsis Design</vt:lpstr>
      <vt:lpstr>Sepsis Design</vt:lpstr>
      <vt:lpstr>Sepsis Design</vt:lpstr>
      <vt:lpstr>Sepsis Design</vt:lpstr>
      <vt:lpstr>PowerPoint Presentation</vt:lpstr>
      <vt:lpstr>Sepsis Model: Bacterial Growth and the Immune System</vt:lpstr>
      <vt:lpstr>Sepsis Model: Systemic Inflammatory Response</vt:lpstr>
      <vt:lpstr>Sepsis Model: Microcirculation Model</vt:lpstr>
      <vt:lpstr>Results: Model strongly linked to parameterization</vt:lpstr>
      <vt:lpstr>PowerPoint Presentation</vt:lpstr>
      <vt:lpstr>Motivating Example – Linear Regression</vt:lpstr>
      <vt:lpstr>Motivating Example – Linear Regression</vt:lpstr>
      <vt:lpstr>Motivating Example – Polynomial Regression</vt:lpstr>
      <vt:lpstr>Systems Biology – ODE Model</vt:lpstr>
      <vt:lpstr>Systems Biology – ODE Model</vt:lpstr>
      <vt:lpstr>Systems Biology – ODE Model Motivation</vt:lpstr>
      <vt:lpstr>Systems Biology – ODE Model Motivation</vt:lpstr>
      <vt:lpstr>Systems Biology – ODE Model</vt:lpstr>
      <vt:lpstr>Systems Biology – ODE Model</vt:lpstr>
      <vt:lpstr>Systems Biology – ODE Model</vt:lpstr>
      <vt:lpstr>Systems Biology – ODE Model</vt:lpstr>
      <vt:lpstr>Systems Biology – ODE Model</vt:lpstr>
      <vt:lpstr>Systems Biology – ODE Model</vt:lpstr>
      <vt:lpstr>Systems Biology – Messy Systems, Messy Data</vt:lpstr>
      <vt:lpstr>Systems Biology – Messy Systems, Messy Data</vt:lpstr>
      <vt:lpstr>PowerPoint Presentation</vt:lpstr>
      <vt:lpstr>Current Work – Opioid Use</vt:lpstr>
      <vt:lpstr>Current Work – Qualitative Validation for Sim</vt:lpstr>
      <vt:lpstr>Current Work – Curvature as a function of patient state</vt:lpstr>
      <vt:lpstr>Current Work – Patient variability for geriatric anesthesia</vt:lpstr>
      <vt:lpstr>Computer models for simulation and education</vt:lpstr>
      <vt:lpstr>PowerPoint Presentation</vt:lpstr>
      <vt:lpstr>Sepsis Model: Microcirculation Model</vt:lpstr>
      <vt:lpstr>BioGears Circuit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 POWERPOINT TEMPLATE</dc:title>
  <dc:creator>Dan Heinlein</dc:creator>
  <cp:lastModifiedBy>Austin J Baird</cp:lastModifiedBy>
  <cp:revision>224</cp:revision>
  <cp:lastPrinted>2018-05-21T22:22:14Z</cp:lastPrinted>
  <dcterms:created xsi:type="dcterms:W3CDTF">2018-05-24T22:44:14Z</dcterms:created>
  <dcterms:modified xsi:type="dcterms:W3CDTF">2024-05-09T22:27:00Z</dcterms:modified>
</cp:coreProperties>
</file>